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7"/>
  </p:notesMasterIdLst>
  <p:sldIdLst>
    <p:sldId id="256" r:id="rId2"/>
    <p:sldId id="259" r:id="rId3"/>
    <p:sldId id="258" r:id="rId4"/>
    <p:sldId id="282" r:id="rId5"/>
    <p:sldId id="260" r:id="rId6"/>
    <p:sldId id="290" r:id="rId7"/>
    <p:sldId id="263" r:id="rId8"/>
    <p:sldId id="284" r:id="rId9"/>
    <p:sldId id="285" r:id="rId10"/>
    <p:sldId id="265" r:id="rId11"/>
    <p:sldId id="286" r:id="rId12"/>
    <p:sldId id="287" r:id="rId13"/>
    <p:sldId id="289" r:id="rId14"/>
    <p:sldId id="257" r:id="rId15"/>
    <p:sldId id="281" r:id="rId16"/>
  </p:sldIdLst>
  <p:sldSz cx="9144000" cy="5143500" type="screen16x9"/>
  <p:notesSz cx="6858000" cy="9144000"/>
  <p:embeddedFontLst>
    <p:embeddedFont>
      <p:font typeface="等线" panose="02010600030101010101" pitchFamily="2" charset="-122"/>
      <p:regular r:id="rId18"/>
      <p:bold r:id="rId19"/>
    </p:embeddedFont>
    <p:embeddedFont>
      <p:font typeface="Calibri" panose="020F0502020204030204" pitchFamily="34" charset="0"/>
      <p:regular r:id="rId20"/>
      <p:bold r:id="rId21"/>
      <p:italic r:id="rId22"/>
      <p:boldItalic r:id="rId23"/>
    </p:embeddedFont>
    <p:embeddedFont>
      <p:font typeface="HP001 4 hàng" panose="020B0603050302020204" pitchFamily="34" charset="0"/>
      <p:regular r:id="rId24"/>
      <p:bold r:id="rId25"/>
    </p:embeddedFont>
    <p:embeddedFont>
      <p:font typeface="UTM Aquarelle" panose="02040603050506020204" pitchFamily="18" charset="0"/>
      <p:regular r:id="rId26"/>
    </p:embeddedFont>
    <p:embeddedFont>
      <p:font typeface="UTM Avo" panose="02040603050506020204" pitchFamily="18" charset="0"/>
      <p:regular r:id="rId27"/>
      <p:bold r:id="rId28"/>
      <p:italic r:id="rId29"/>
      <p:boldItalic r:id="rId30"/>
    </p:embeddedFont>
    <p:embeddedFont>
      <p:font typeface="UTM Colossalis" panose="02040603050506020204" pitchFamily="18" charset="0"/>
      <p:regular r:id="rId31"/>
    </p:embeddedFont>
    <p:embeddedFont>
      <p:font typeface="UTM Kabel KT" panose="02040603050506020204" pitchFamily="18" charset="0"/>
      <p:regular r:id="rId3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73F"/>
    <a:srgbClr val="FFA7AF"/>
    <a:srgbClr val="F6695D"/>
    <a:srgbClr val="E35448"/>
    <a:srgbClr val="51B774"/>
    <a:srgbClr val="FDF898"/>
    <a:srgbClr val="073C6E"/>
    <a:srgbClr val="8BD5E2"/>
    <a:srgbClr val="284C28"/>
    <a:srgbClr val="278C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364" autoAdjust="0"/>
  </p:normalViewPr>
  <p:slideViewPr>
    <p:cSldViewPr showGuides="1">
      <p:cViewPr>
        <p:scale>
          <a:sx n="110" d="100"/>
          <a:sy n="110" d="100"/>
        </p:scale>
        <p:origin x="360" y="-24"/>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29BE9D-307C-4A18-A2B7-393B276FCFA4}" type="datetimeFigureOut">
              <a:rPr lang="zh-CN" altLang="en-US" smtClean="0"/>
              <a:t>2022/3/12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F64ABF-50FB-4DC1-982A-01AE41172F5B}" type="slidenum">
              <a:rPr lang="zh-CN" altLang="en-US" smtClean="0"/>
              <a:t>‹#›</a:t>
            </a:fld>
            <a:endParaRPr lang="zh-CN" altLang="en-US"/>
          </a:p>
        </p:txBody>
      </p:sp>
    </p:spTree>
    <p:extLst>
      <p:ext uri="{BB962C8B-B14F-4D97-AF65-F5344CB8AC3E}">
        <p14:creationId xmlns:p14="http://schemas.microsoft.com/office/powerpoint/2010/main" val="706537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6153128-EFE6-4004-8747-F2723C6EA60F}" type="datetimeFigureOut">
              <a:rPr lang="zh-CN" altLang="en-US" smtClean="0"/>
              <a:t>2022/3/12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3338136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6153128-EFE6-4004-8747-F2723C6EA60F}" type="datetimeFigureOut">
              <a:rPr lang="zh-CN" altLang="en-US" smtClean="0"/>
              <a:t>2022/3/12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1751854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781"/>
            <a:ext cx="6019800" cy="329088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6153128-EFE6-4004-8747-F2723C6EA60F}" type="datetimeFigureOut">
              <a:rPr lang="zh-CN" altLang="en-US" smtClean="0"/>
              <a:t>2022/3/12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3352017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6153128-EFE6-4004-8747-F2723C6EA60F}" type="datetimeFigureOut">
              <a:rPr lang="zh-CN" altLang="en-US" smtClean="0"/>
              <a:t>2022/3/12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4174674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6153128-EFE6-4004-8747-F2723C6EA60F}" type="datetimeFigureOut">
              <a:rPr lang="zh-CN" altLang="en-US" smtClean="0"/>
              <a:t>2022/3/12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33922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6153128-EFE6-4004-8747-F2723C6EA60F}" type="datetimeFigureOut">
              <a:rPr lang="zh-CN" altLang="en-US" smtClean="0"/>
              <a:t>2022/3/12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117382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6153128-EFE6-4004-8747-F2723C6EA60F}" type="datetimeFigureOut">
              <a:rPr lang="zh-CN" altLang="en-US" smtClean="0"/>
              <a:t>2022/3/12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3912611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6153128-EFE6-4004-8747-F2723C6EA60F}" type="datetimeFigureOut">
              <a:rPr lang="zh-CN" altLang="en-US" smtClean="0"/>
              <a:t>2022/3/12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4076909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6153128-EFE6-4004-8747-F2723C6EA60F}" type="datetimeFigureOut">
              <a:rPr lang="zh-CN" altLang="en-US" smtClean="0"/>
              <a:t>2022/3/12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3754172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6153128-EFE6-4004-8747-F2723C6EA60F}" type="datetimeFigureOut">
              <a:rPr lang="zh-CN" altLang="en-US" smtClean="0"/>
              <a:t>2022/3/12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3802217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6153128-EFE6-4004-8747-F2723C6EA60F}" type="datetimeFigureOut">
              <a:rPr lang="zh-CN" altLang="en-US" smtClean="0"/>
              <a:t>2022/3/12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1462056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teamKTUTS"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6153128-EFE6-4004-8747-F2723C6EA60F}" type="datetimeFigureOut">
              <a:rPr lang="zh-CN" altLang="en-US" smtClean="0"/>
              <a:t>2022/3/12</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AF9DB36-7100-4882-9263-03F03D421E19}" type="slidenum">
              <a:rPr lang="zh-CN" altLang="en-US" smtClean="0"/>
              <a:t>‹#›</a:t>
            </a:fld>
            <a:endParaRPr lang="zh-CN" altLang="en-US"/>
          </a:p>
        </p:txBody>
      </p:sp>
      <p:pic>
        <p:nvPicPr>
          <p:cNvPr id="7" name="Picture 6" descr="A picture containing diagram&#10;&#10;Description automatically generated">
            <a:extLst>
              <a:ext uri="{FF2B5EF4-FFF2-40B4-BE49-F238E27FC236}">
                <a16:creationId xmlns:a16="http://schemas.microsoft.com/office/drawing/2014/main" id="{2C7A1437-AA5E-4963-BDC5-61618560E2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314289" y="18728382"/>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BEC2311A-5CAC-4960-8636-F7CC0900BF7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40689" y="6460182"/>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529A85D0-FE1E-4099-9133-3BF5EFE576D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9767911" y="-18457218"/>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6A31D800-DE89-4C23-84F6-BE232D963E0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739360" y="-18408813"/>
            <a:ext cx="1881378" cy="1625303"/>
          </a:xfrm>
          <a:prstGeom prst="rect">
            <a:avLst/>
          </a:prstGeom>
        </p:spPr>
      </p:pic>
      <p:sp>
        <p:nvSpPr>
          <p:cNvPr id="11" name="TextBox 10">
            <a:extLst>
              <a:ext uri="{FF2B5EF4-FFF2-40B4-BE49-F238E27FC236}">
                <a16:creationId xmlns:a16="http://schemas.microsoft.com/office/drawing/2014/main" id="{0565F36C-8FB3-48DB-93E5-95E5E599C215}"/>
              </a:ext>
            </a:extLst>
          </p:cNvPr>
          <p:cNvSpPr txBox="1"/>
          <p:nvPr userDrawn="1"/>
        </p:nvSpPr>
        <p:spPr>
          <a:xfrm>
            <a:off x="1033101" y="6915604"/>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4"/>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2" name="Picture 11" descr="A picture containing diagram&#10;&#10;Description automatically generated">
            <a:extLst>
              <a:ext uri="{FF2B5EF4-FFF2-40B4-BE49-F238E27FC236}">
                <a16:creationId xmlns:a16="http://schemas.microsoft.com/office/drawing/2014/main" id="{66FDDBDA-7B2E-433D-A1A9-1EF3290CEBB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9920311" y="19033182"/>
            <a:ext cx="1881378" cy="1625303"/>
          </a:xfrm>
          <a:prstGeom prst="rect">
            <a:avLst/>
          </a:prstGeom>
        </p:spPr>
      </p:pic>
    </p:spTree>
    <p:extLst>
      <p:ext uri="{BB962C8B-B14F-4D97-AF65-F5344CB8AC3E}">
        <p14:creationId xmlns:p14="http://schemas.microsoft.com/office/powerpoint/2010/main" val="26012156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19.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15.xml"/><Relationship Id="rId5" Type="http://schemas.openxmlformats.org/officeDocument/2006/relationships/image" Target="../media/image23.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3.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5.jpe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8.jpe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56" y="-39292"/>
            <a:ext cx="9335712" cy="5308054"/>
          </a:xfrm>
          <a:prstGeom prst="rect">
            <a:avLst/>
          </a:prstGeom>
        </p:spPr>
      </p:pic>
      <p:sp>
        <p:nvSpPr>
          <p:cNvPr id="5" name="TextBox 4"/>
          <p:cNvSpPr txBox="1"/>
          <p:nvPr/>
        </p:nvSpPr>
        <p:spPr>
          <a:xfrm>
            <a:off x="3435499" y="195486"/>
            <a:ext cx="2561034" cy="523220"/>
          </a:xfrm>
          <a:prstGeom prst="rect">
            <a:avLst/>
          </a:prstGeom>
          <a:noFill/>
        </p:spPr>
        <p:txBody>
          <a:bodyPr wrap="square" rtlCol="0">
            <a:spAutoFit/>
          </a:bodyPr>
          <a:lstStyle/>
          <a:p>
            <a:pPr algn="ct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Tập</a:t>
            </a:r>
            <a:r>
              <a:rPr lang="en-US" altLang="zh-CN"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 </a:t>
            </a: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làm</a:t>
            </a:r>
            <a:r>
              <a:rPr lang="en-US" altLang="zh-CN"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 </a:t>
            </a: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văn</a:t>
            </a:r>
            <a:endParaRPr lang="zh-CN" altLang="en-US"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endParaRPr>
          </a:p>
        </p:txBody>
      </p:sp>
      <p:grpSp>
        <p:nvGrpSpPr>
          <p:cNvPr id="2" name="Group 1"/>
          <p:cNvGrpSpPr/>
          <p:nvPr/>
        </p:nvGrpSpPr>
        <p:grpSpPr>
          <a:xfrm>
            <a:off x="611560" y="633259"/>
            <a:ext cx="8064896" cy="2123658"/>
            <a:chOff x="611560" y="555526"/>
            <a:chExt cx="8064896" cy="2123658"/>
          </a:xfrm>
        </p:grpSpPr>
        <p:sp>
          <p:nvSpPr>
            <p:cNvPr id="6" name="TextBox 5"/>
            <p:cNvSpPr txBox="1"/>
            <p:nvPr/>
          </p:nvSpPr>
          <p:spPr>
            <a:xfrm>
              <a:off x="755576" y="555526"/>
              <a:ext cx="7920880" cy="2123658"/>
            </a:xfrm>
            <a:prstGeom prst="rect">
              <a:avLst/>
            </a:prstGeom>
            <a:noFill/>
          </p:spPr>
          <p:txBody>
            <a:bodyPr wrap="square" rtlCol="0">
              <a:spAutoFit/>
            </a:bodyPr>
            <a:lstStyle/>
            <a:p>
              <a:pPr algn="ctr"/>
              <a:r>
                <a:rPr lang="en-US" altLang="zh-CN"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endParaRPr>
            </a:p>
          </p:txBody>
        </p:sp>
        <p:sp>
          <p:nvSpPr>
            <p:cNvPr id="7" name="TextBox 6"/>
            <p:cNvSpPr txBox="1"/>
            <p:nvPr/>
          </p:nvSpPr>
          <p:spPr>
            <a:xfrm>
              <a:off x="683568" y="555526"/>
              <a:ext cx="7920880" cy="2123658"/>
            </a:xfrm>
            <a:prstGeom prst="rect">
              <a:avLst/>
            </a:prstGeom>
            <a:noFill/>
          </p:spPr>
          <p:txBody>
            <a:bodyPr wrap="square" rtlCol="0">
              <a:spAutoFit/>
            </a:bodyPr>
            <a:lstStyle/>
            <a:p>
              <a:pPr algn="ctr"/>
              <a:r>
                <a:rPr lang="en-US" altLang="zh-CN"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endParaRPr>
            </a:p>
          </p:txBody>
        </p:sp>
        <p:sp>
          <p:nvSpPr>
            <p:cNvPr id="8" name="TextBox 7"/>
            <p:cNvSpPr txBox="1"/>
            <p:nvPr/>
          </p:nvSpPr>
          <p:spPr>
            <a:xfrm>
              <a:off x="611560" y="555526"/>
              <a:ext cx="7920880" cy="2123658"/>
            </a:xfrm>
            <a:prstGeom prst="rect">
              <a:avLst/>
            </a:prstGeom>
            <a:noFill/>
          </p:spPr>
          <p:txBody>
            <a:bodyPr wrap="square" rtlCol="0">
              <a:spAutoFit/>
            </a:bodyPr>
            <a:lstStyle/>
            <a:p>
              <a:pPr algn="ctr"/>
              <a:r>
                <a:rPr lang="en-US" altLang="zh-CN"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endParaRPr>
            </a:p>
          </p:txBody>
        </p:sp>
      </p:grpSp>
    </p:spTree>
    <p:custDataLst>
      <p:tags r:id="rId1"/>
    </p:custDataLst>
    <p:extLst>
      <p:ext uri="{BB962C8B-B14F-4D97-AF65-F5344CB8AC3E}">
        <p14:creationId xmlns:p14="http://schemas.microsoft.com/office/powerpoint/2010/main" val="1576509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E180D4A7-C9FB-4DFB-919C-405C955672EB}">
      <p14:showEvtLst xmlns:p14="http://schemas.microsoft.com/office/powerpoint/2010/main">
        <p14:playEvt time="1"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200" r="5200"/>
          <a:stretch/>
        </p:blipFill>
        <p:spPr>
          <a:xfrm>
            <a:off x="-36512" y="0"/>
            <a:ext cx="9217024" cy="5143500"/>
          </a:xfrm>
          <a:prstGeom prst="rect">
            <a:avLst/>
          </a:prstGeom>
        </p:spPr>
      </p:pic>
      <p:pic>
        <p:nvPicPr>
          <p:cNvPr id="4"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488057" y="339502"/>
            <a:ext cx="8167883" cy="4602156"/>
          </a:xfrm>
          <a:prstGeom prst="roundRect">
            <a:avLst>
              <a:gd name="adj" fmla="val 8436"/>
            </a:avLst>
          </a:prstGeom>
          <a:solidFill>
            <a:schemeClr val="bg1"/>
          </a:solidFill>
          <a:ln>
            <a:gradFill>
              <a:gsLst>
                <a:gs pos="0">
                  <a:schemeClr val="accent1">
                    <a:lumMod val="5000"/>
                    <a:lumOff val="95000"/>
                  </a:schemeClr>
                </a:gs>
                <a:gs pos="51000">
                  <a:srgbClr val="8BD5E2"/>
                </a:gs>
                <a:gs pos="100000">
                  <a:schemeClr val="bg1"/>
                </a:gs>
              </a:gsLst>
              <a:lin ang="5400000" scaled="1"/>
            </a:grad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TextBox 35"/>
          <p:cNvSpPr txBox="1"/>
          <p:nvPr/>
        </p:nvSpPr>
        <p:spPr>
          <a:xfrm>
            <a:off x="648071" y="382061"/>
            <a:ext cx="8568952" cy="461665"/>
          </a:xfrm>
          <a:prstGeom prst="rect">
            <a:avLst/>
          </a:prstGeom>
          <a:noFill/>
        </p:spPr>
        <p:txBody>
          <a:bodyPr wrap="square" rtlCol="0">
            <a:spAutoFit/>
          </a:bodyPr>
          <a:lstStyle/>
          <a:p>
            <a:pPr algn="just"/>
            <a:r>
              <a:rPr lang="en-US" sz="2400" b="1" dirty="0">
                <a:solidFill>
                  <a:srgbClr val="F6695D"/>
                </a:solidFill>
                <a:latin typeface="UTM Avo" panose="02040603050506020204" pitchFamily="18" charset="0"/>
              </a:rPr>
              <a:t>2.Chọn </a:t>
            </a:r>
            <a:r>
              <a:rPr lang="en-US" sz="2400" b="1" dirty="0" err="1">
                <a:solidFill>
                  <a:srgbClr val="F6695D"/>
                </a:solidFill>
                <a:latin typeface="UTM Avo" panose="02040603050506020204" pitchFamily="18" charset="0"/>
              </a:rPr>
              <a:t>cách</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mở</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bài</a:t>
            </a:r>
            <a:r>
              <a:rPr lang="en-US" sz="2400" b="1" dirty="0">
                <a:solidFill>
                  <a:srgbClr val="F6695D"/>
                </a:solidFill>
                <a:latin typeface="UTM Avo" panose="02040603050506020204" pitchFamily="18" charset="0"/>
              </a:rPr>
              <a:t>:</a:t>
            </a:r>
          </a:p>
        </p:txBody>
      </p:sp>
      <p:sp>
        <p:nvSpPr>
          <p:cNvPr id="37" name="TextBox 36"/>
          <p:cNvSpPr txBox="1"/>
          <p:nvPr/>
        </p:nvSpPr>
        <p:spPr>
          <a:xfrm>
            <a:off x="619740" y="836452"/>
            <a:ext cx="7845608" cy="3785652"/>
          </a:xfrm>
          <a:prstGeom prst="rect">
            <a:avLst/>
          </a:prstGeom>
          <a:noFill/>
        </p:spPr>
        <p:txBody>
          <a:bodyPr wrap="square" rtlCol="0">
            <a:spAutoFit/>
          </a:bodyPr>
          <a:lstStyle/>
          <a:p>
            <a:pPr marL="457200" indent="-457200" algn="just">
              <a:buAutoNum type="alphaLcParenR"/>
            </a:pPr>
            <a:r>
              <a:rPr lang="en-US" sz="2400" b="1" dirty="0" err="1">
                <a:solidFill>
                  <a:srgbClr val="002060"/>
                </a:solidFill>
                <a:latin typeface="UTM Avo" panose="02040603050506020204" pitchFamily="18" charset="0"/>
              </a:rPr>
              <a:t>Mở</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bài</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trực</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tiếp</a:t>
            </a:r>
            <a:r>
              <a:rPr lang="en-US" sz="2400" b="1" dirty="0">
                <a:solidFill>
                  <a:srgbClr val="002060"/>
                </a:solidFill>
                <a:latin typeface="UTM Avo" panose="02040603050506020204" pitchFamily="18" charset="0"/>
              </a:rPr>
              <a:t>: </a:t>
            </a:r>
          </a:p>
          <a:p>
            <a:pPr algn="just"/>
            <a:r>
              <a:rPr lang="en-US" sz="2400" b="1" dirty="0">
                <a:solidFill>
                  <a:srgbClr val="FF0000"/>
                </a:solidFill>
                <a:latin typeface="UTM Avo" panose="02040603050506020204" pitchFamily="18" charset="0"/>
              </a:rPr>
              <a:t>	M: </a:t>
            </a:r>
            <a:r>
              <a:rPr lang="en-US" sz="2400" dirty="0" err="1">
                <a:solidFill>
                  <a:srgbClr val="002060"/>
                </a:solidFill>
                <a:latin typeface="UTM Avo" panose="02040603050506020204" pitchFamily="18" charset="0"/>
              </a:rPr>
              <a:t>Trước</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sân</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nhà</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ba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em</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có</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trồng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một</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cây</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mai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tứ</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quý</a:t>
            </a:r>
            <a:r>
              <a:rPr lang="en-US" sz="2400" dirty="0">
                <a:solidFill>
                  <a:srgbClr val="002060"/>
                </a:solidFill>
                <a:latin typeface="UTM Avo" panose="02040603050506020204" pitchFamily="18" charset="0"/>
              </a:rPr>
              <a:t>. </a:t>
            </a:r>
          </a:p>
          <a:p>
            <a:pPr algn="just"/>
            <a:r>
              <a:rPr lang="en-US" sz="2400" b="1" dirty="0">
                <a:solidFill>
                  <a:srgbClr val="002060"/>
                </a:solidFill>
                <a:latin typeface="UTM Avo" panose="02040603050506020204" pitchFamily="18" charset="0"/>
              </a:rPr>
              <a:t>b) </a:t>
            </a:r>
            <a:r>
              <a:rPr lang="en-US" sz="2400" b="1" dirty="0" err="1">
                <a:solidFill>
                  <a:srgbClr val="002060"/>
                </a:solidFill>
                <a:latin typeface="UTM Avo" panose="02040603050506020204" pitchFamily="18" charset="0"/>
              </a:rPr>
              <a:t>Mở</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bài</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gián</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tiếp</a:t>
            </a:r>
            <a:r>
              <a:rPr lang="en-US" sz="2400" b="1" dirty="0">
                <a:solidFill>
                  <a:srgbClr val="002060"/>
                </a:solidFill>
                <a:latin typeface="UTM Avo" panose="02040603050506020204" pitchFamily="18" charset="0"/>
              </a:rPr>
              <a:t>: </a:t>
            </a:r>
          </a:p>
          <a:p>
            <a:pPr algn="just"/>
            <a:r>
              <a:rPr lang="en-US" sz="2400" b="1" dirty="0">
                <a:solidFill>
                  <a:srgbClr val="FF0000"/>
                </a:solidFill>
                <a:latin typeface="UTM Avo" panose="02040603050506020204" pitchFamily="18" charset="0"/>
              </a:rPr>
              <a:t>	M: </a:t>
            </a:r>
            <a:r>
              <a:rPr lang="vi-VN" sz="2400" dirty="0">
                <a:solidFill>
                  <a:srgbClr val="002060"/>
                </a:solidFill>
                <a:latin typeface="UTM Avo" panose="02040603050506020204" pitchFamily="18" charset="0"/>
              </a:rPr>
              <a:t>Xuân đến, nắng xuân ấm áp lấp lánh ánh vàng</a:t>
            </a:r>
            <a:r>
              <a:rPr lang="en-US" sz="2400" dirty="0">
                <a:solidFill>
                  <a:srgbClr val="002060"/>
                </a:solidFill>
                <a:latin typeface="UTM Avo" panose="02040603050506020204" pitchFamily="18" charset="0"/>
              </a:rPr>
              <a:t>.</a:t>
            </a:r>
            <a:r>
              <a:rPr lang="vi-VN" sz="2400" dirty="0">
                <a:solidFill>
                  <a:srgbClr val="002060"/>
                </a:solidFill>
                <a:latin typeface="UTM Avo" panose="02040603050506020204" pitchFamily="18" charset="0"/>
              </a:rPr>
              <a:t> </a:t>
            </a:r>
            <a:r>
              <a:rPr lang="en-US" sz="2400" dirty="0">
                <a:solidFill>
                  <a:srgbClr val="002060"/>
                </a:solidFill>
                <a:latin typeface="UTM Avo" panose="02040603050506020204" pitchFamily="18" charset="0"/>
              </a:rPr>
              <a:t>C</a:t>
            </a:r>
            <a:r>
              <a:rPr lang="vi-VN" sz="2400" dirty="0">
                <a:solidFill>
                  <a:srgbClr val="002060"/>
                </a:solidFill>
                <a:latin typeface="UTM Avo" panose="02040603050506020204" pitchFamily="18" charset="0"/>
              </a:rPr>
              <a:t>ây cối đâm chồi nảy lộc, muôn hoa khoe sắc thắm làm rực rỡ cả vườn cây nhà em. Hoa nào cũng đẹp, mỗi loài hoa đều có hương sắc riêng nhưng đặc biệt và em yêu quý hơn cả là cây hoa hồng. </a:t>
            </a:r>
            <a:endParaRPr lang="en-US" sz="2400" dirty="0">
              <a:solidFill>
                <a:srgbClr val="002060"/>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1294080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fade">
                                      <p:cBhvr>
                                        <p:cTn id="12" dur="1000"/>
                                        <p:tgtEl>
                                          <p:spTgt spid="37">
                                            <p:txEl>
                                              <p:pRg st="0" end="0"/>
                                            </p:txEl>
                                          </p:spTgt>
                                        </p:tgtEl>
                                      </p:cBhvr>
                                    </p:animEffect>
                                    <p:anim calcmode="lin" valueType="num">
                                      <p:cBhvr>
                                        <p:cTn id="13" dur="10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7">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37">
                                            <p:txEl>
                                              <p:pRg st="1" end="1"/>
                                            </p:txEl>
                                          </p:spTgt>
                                        </p:tgtEl>
                                        <p:attrNameLst>
                                          <p:attrName>style.visibility</p:attrName>
                                        </p:attrNameLst>
                                      </p:cBhvr>
                                      <p:to>
                                        <p:strVal val="visible"/>
                                      </p:to>
                                    </p:set>
                                    <p:animEffect transition="in" filter="fade">
                                      <p:cBhvr>
                                        <p:cTn id="18" dur="1000"/>
                                        <p:tgtEl>
                                          <p:spTgt spid="37">
                                            <p:txEl>
                                              <p:pRg st="1" end="1"/>
                                            </p:txEl>
                                          </p:spTgt>
                                        </p:tgtEl>
                                      </p:cBhvr>
                                    </p:animEffect>
                                    <p:anim calcmode="lin" valueType="num">
                                      <p:cBhvr>
                                        <p:cTn id="19" dur="1000" fill="hold"/>
                                        <p:tgtEl>
                                          <p:spTgt spid="37">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7">
                                            <p:txEl>
                                              <p:pRg st="2" end="2"/>
                                            </p:txEl>
                                          </p:spTgt>
                                        </p:tgtEl>
                                        <p:attrNameLst>
                                          <p:attrName>style.visibility</p:attrName>
                                        </p:attrNameLst>
                                      </p:cBhvr>
                                      <p:to>
                                        <p:strVal val="visible"/>
                                      </p:to>
                                    </p:set>
                                    <p:animEffect transition="in" filter="fade">
                                      <p:cBhvr>
                                        <p:cTn id="25" dur="1000"/>
                                        <p:tgtEl>
                                          <p:spTgt spid="37">
                                            <p:txEl>
                                              <p:pRg st="2" end="2"/>
                                            </p:txEl>
                                          </p:spTgt>
                                        </p:tgtEl>
                                      </p:cBhvr>
                                    </p:animEffect>
                                    <p:anim calcmode="lin" valueType="num">
                                      <p:cBhvr>
                                        <p:cTn id="26" dur="1000" fill="hold"/>
                                        <p:tgtEl>
                                          <p:spTgt spid="37">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7">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grpId="0" nodeType="afterEffect">
                                  <p:stCondLst>
                                    <p:cond delay="0"/>
                                  </p:stCondLst>
                                  <p:childTnLst>
                                    <p:set>
                                      <p:cBhvr>
                                        <p:cTn id="30" dur="1" fill="hold">
                                          <p:stCondLst>
                                            <p:cond delay="0"/>
                                          </p:stCondLst>
                                        </p:cTn>
                                        <p:tgtEl>
                                          <p:spTgt spid="37">
                                            <p:txEl>
                                              <p:pRg st="3" end="3"/>
                                            </p:txEl>
                                          </p:spTgt>
                                        </p:tgtEl>
                                        <p:attrNameLst>
                                          <p:attrName>style.visibility</p:attrName>
                                        </p:attrNameLst>
                                      </p:cBhvr>
                                      <p:to>
                                        <p:strVal val="visible"/>
                                      </p:to>
                                    </p:set>
                                    <p:animEffect transition="in" filter="fade">
                                      <p:cBhvr>
                                        <p:cTn id="31" dur="1000"/>
                                        <p:tgtEl>
                                          <p:spTgt spid="37">
                                            <p:txEl>
                                              <p:pRg st="3" end="3"/>
                                            </p:txEl>
                                          </p:spTgt>
                                        </p:tgtEl>
                                      </p:cBhvr>
                                    </p:animEffect>
                                    <p:anim calcmode="lin" valueType="num">
                                      <p:cBhvr>
                                        <p:cTn id="32" dur="1000" fill="hold"/>
                                        <p:tgtEl>
                                          <p:spTgt spid="37">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3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200" r="5200"/>
          <a:stretch/>
        </p:blipFill>
        <p:spPr>
          <a:xfrm>
            <a:off x="-36512" y="0"/>
            <a:ext cx="9217024" cy="5143500"/>
          </a:xfrm>
          <a:prstGeom prst="rect">
            <a:avLst/>
          </a:prstGeom>
        </p:spPr>
      </p:pic>
      <p:pic>
        <p:nvPicPr>
          <p:cNvPr id="4"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488057" y="339502"/>
            <a:ext cx="8167883" cy="4602156"/>
          </a:xfrm>
          <a:prstGeom prst="roundRect">
            <a:avLst>
              <a:gd name="adj" fmla="val 8436"/>
            </a:avLst>
          </a:prstGeom>
          <a:solidFill>
            <a:schemeClr val="bg1"/>
          </a:solidFill>
          <a:ln>
            <a:gradFill>
              <a:gsLst>
                <a:gs pos="0">
                  <a:schemeClr val="accent1">
                    <a:lumMod val="5000"/>
                    <a:lumOff val="95000"/>
                  </a:schemeClr>
                </a:gs>
                <a:gs pos="51000">
                  <a:srgbClr val="8BD5E2"/>
                </a:gs>
                <a:gs pos="100000">
                  <a:schemeClr val="bg1"/>
                </a:gs>
              </a:gsLst>
              <a:lin ang="5400000" scaled="1"/>
            </a:grad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TextBox 35"/>
          <p:cNvSpPr txBox="1"/>
          <p:nvPr/>
        </p:nvSpPr>
        <p:spPr>
          <a:xfrm>
            <a:off x="648071" y="483518"/>
            <a:ext cx="8568952" cy="461665"/>
          </a:xfrm>
          <a:prstGeom prst="rect">
            <a:avLst/>
          </a:prstGeom>
          <a:noFill/>
        </p:spPr>
        <p:txBody>
          <a:bodyPr wrap="square" rtlCol="0">
            <a:spAutoFit/>
          </a:bodyPr>
          <a:lstStyle/>
          <a:p>
            <a:pPr algn="just"/>
            <a:r>
              <a:rPr lang="en-US" sz="2400" b="1" dirty="0">
                <a:solidFill>
                  <a:srgbClr val="F6695D"/>
                </a:solidFill>
                <a:latin typeface="UTM Avo" panose="02040603050506020204" pitchFamily="18" charset="0"/>
              </a:rPr>
              <a:t>3.Viết </a:t>
            </a:r>
            <a:r>
              <a:rPr lang="en-US" sz="2400" b="1" dirty="0" err="1">
                <a:solidFill>
                  <a:srgbClr val="F6695D"/>
                </a:solidFill>
                <a:latin typeface="UTM Avo" panose="02040603050506020204" pitchFamily="18" charset="0"/>
              </a:rPr>
              <a:t>từng</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đoạn</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thân</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bài</a:t>
            </a:r>
            <a:r>
              <a:rPr lang="en-US" sz="2400" b="1" dirty="0">
                <a:solidFill>
                  <a:srgbClr val="F6695D"/>
                </a:solidFill>
                <a:latin typeface="UTM Avo" panose="02040603050506020204" pitchFamily="18" charset="0"/>
              </a:rPr>
              <a:t>:</a:t>
            </a:r>
          </a:p>
        </p:txBody>
      </p:sp>
      <p:sp>
        <p:nvSpPr>
          <p:cNvPr id="37" name="TextBox 36"/>
          <p:cNvSpPr txBox="1"/>
          <p:nvPr/>
        </p:nvSpPr>
        <p:spPr>
          <a:xfrm>
            <a:off x="648071" y="1048256"/>
            <a:ext cx="7845608" cy="3046988"/>
          </a:xfrm>
          <a:prstGeom prst="rect">
            <a:avLst/>
          </a:prstGeom>
          <a:noFill/>
        </p:spPr>
        <p:txBody>
          <a:bodyPr wrap="square" rtlCol="0">
            <a:spAutoFit/>
          </a:bodyPr>
          <a:lstStyle/>
          <a:p>
            <a:pPr algn="just"/>
            <a:r>
              <a:rPr lang="en-US" sz="2400" b="1" dirty="0">
                <a:solidFill>
                  <a:srgbClr val="FF0000"/>
                </a:solidFill>
                <a:latin typeface="UTM Avo" panose="02040603050506020204" pitchFamily="18" charset="0"/>
              </a:rPr>
              <a:t>M: </a:t>
            </a:r>
            <a:r>
              <a:rPr lang="vi-VN" sz="2400" dirty="0">
                <a:solidFill>
                  <a:srgbClr val="002060"/>
                </a:solidFill>
                <a:latin typeface="UTM Avo" panose="02040603050506020204" pitchFamily="18" charset="0"/>
              </a:rPr>
              <a:t>Nhìn từ xa, cây bàng như một chiếc ô xanh mát rượi. Thân cây to, màu nâu sẫm bằng cả vòng tay ôm của em. Những chiếc rễ nổi trên mặt đất ngoằn ngèo như những con giun khổng lồ bò lổm ngổm. Nó có những chiếc rễ to ráp. Cây có hàng chục tán lá to như những cánh tay vừa vươn rộng, vừa vươn cao để đón ánh nắng mặt trời. Từ những tán lá to mọc ra nhiều cành nhỏ chi chít lá. </a:t>
            </a:r>
            <a:endParaRPr lang="en-US" sz="2400" dirty="0">
              <a:solidFill>
                <a:srgbClr val="002060"/>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1116236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7">
                                            <p:txEl>
                                              <p:pRg st="0" end="0"/>
                                            </p:txEl>
                                          </p:spTgt>
                                        </p:tgtEl>
                                        <p:attrNameLst>
                                          <p:attrName>style.visibility</p:attrName>
                                        </p:attrNameLst>
                                      </p:cBhvr>
                                      <p:to>
                                        <p:strVal val="visible"/>
                                      </p:to>
                                    </p:set>
                                    <p:animEffect transition="in" filter="fade">
                                      <p:cBhvr>
                                        <p:cTn id="11" dur="1000"/>
                                        <p:tgtEl>
                                          <p:spTgt spid="37">
                                            <p:txEl>
                                              <p:pRg st="0" end="0"/>
                                            </p:txEl>
                                          </p:spTgt>
                                        </p:tgtEl>
                                      </p:cBhvr>
                                    </p:animEffect>
                                    <p:anim calcmode="lin" valueType="num">
                                      <p:cBhvr>
                                        <p:cTn id="12" dur="10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200" r="5200"/>
          <a:stretch/>
        </p:blipFill>
        <p:spPr>
          <a:xfrm>
            <a:off x="-36512" y="0"/>
            <a:ext cx="9217024" cy="5143500"/>
          </a:xfrm>
          <a:prstGeom prst="rect">
            <a:avLst/>
          </a:prstGeom>
        </p:spPr>
      </p:pic>
      <p:pic>
        <p:nvPicPr>
          <p:cNvPr id="4"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488057" y="339502"/>
            <a:ext cx="8167883" cy="4602156"/>
          </a:xfrm>
          <a:prstGeom prst="roundRect">
            <a:avLst>
              <a:gd name="adj" fmla="val 8436"/>
            </a:avLst>
          </a:prstGeom>
          <a:solidFill>
            <a:schemeClr val="bg1"/>
          </a:solidFill>
          <a:ln>
            <a:gradFill>
              <a:gsLst>
                <a:gs pos="0">
                  <a:schemeClr val="accent1">
                    <a:lumMod val="5000"/>
                    <a:lumOff val="95000"/>
                  </a:schemeClr>
                </a:gs>
                <a:gs pos="51000">
                  <a:srgbClr val="8BD5E2"/>
                </a:gs>
                <a:gs pos="100000">
                  <a:schemeClr val="bg1"/>
                </a:gs>
              </a:gsLst>
              <a:lin ang="5400000" scaled="1"/>
            </a:grad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TextBox 35"/>
          <p:cNvSpPr txBox="1"/>
          <p:nvPr/>
        </p:nvSpPr>
        <p:spPr>
          <a:xfrm>
            <a:off x="611560" y="654570"/>
            <a:ext cx="11274937" cy="584775"/>
          </a:xfrm>
          <a:prstGeom prst="rect">
            <a:avLst/>
          </a:prstGeom>
          <a:noFill/>
        </p:spPr>
        <p:txBody>
          <a:bodyPr wrap="square" rtlCol="0">
            <a:spAutoFit/>
          </a:bodyPr>
          <a:lstStyle/>
          <a:p>
            <a:pPr algn="just"/>
            <a:r>
              <a:rPr lang="en-US" sz="3200" b="1" dirty="0">
                <a:solidFill>
                  <a:srgbClr val="F6695D"/>
                </a:solidFill>
                <a:latin typeface="UTM Avo" panose="02040603050506020204" pitchFamily="18" charset="0"/>
              </a:rPr>
              <a:t>4.Chọn </a:t>
            </a:r>
            <a:r>
              <a:rPr lang="en-US" sz="3200" b="1" dirty="0" err="1">
                <a:solidFill>
                  <a:srgbClr val="F6695D"/>
                </a:solidFill>
                <a:latin typeface="UTM Avo" panose="02040603050506020204" pitchFamily="18" charset="0"/>
              </a:rPr>
              <a:t>các</a:t>
            </a:r>
            <a:r>
              <a:rPr lang="en-US" sz="3200" b="1" dirty="0">
                <a:solidFill>
                  <a:srgbClr val="F6695D"/>
                </a:solidFill>
                <a:latin typeface="UTM Avo" panose="02040603050506020204" pitchFamily="18" charset="0"/>
              </a:rPr>
              <a:t> </a:t>
            </a:r>
            <a:r>
              <a:rPr lang="en-US" sz="3200" b="1" dirty="0" err="1">
                <a:solidFill>
                  <a:srgbClr val="F6695D"/>
                </a:solidFill>
                <a:latin typeface="UTM Avo" panose="02040603050506020204" pitchFamily="18" charset="0"/>
              </a:rPr>
              <a:t>kết</a:t>
            </a:r>
            <a:r>
              <a:rPr lang="en-US" sz="3200" b="1" dirty="0">
                <a:solidFill>
                  <a:srgbClr val="F6695D"/>
                </a:solidFill>
                <a:latin typeface="UTM Avo" panose="02040603050506020204" pitchFamily="18" charset="0"/>
              </a:rPr>
              <a:t> </a:t>
            </a:r>
            <a:r>
              <a:rPr lang="en-US" sz="3200" b="1" dirty="0" err="1">
                <a:solidFill>
                  <a:srgbClr val="F6695D"/>
                </a:solidFill>
                <a:latin typeface="UTM Avo" panose="02040603050506020204" pitchFamily="18" charset="0"/>
              </a:rPr>
              <a:t>bài</a:t>
            </a:r>
            <a:r>
              <a:rPr lang="en-US" sz="3200" b="1" dirty="0">
                <a:solidFill>
                  <a:srgbClr val="F6695D"/>
                </a:solidFill>
                <a:latin typeface="UTM Avo" panose="02040603050506020204" pitchFamily="18" charset="0"/>
              </a:rPr>
              <a:t>:</a:t>
            </a:r>
          </a:p>
        </p:txBody>
      </p:sp>
      <p:sp>
        <p:nvSpPr>
          <p:cNvPr id="37" name="TextBox 36"/>
          <p:cNvSpPr txBox="1"/>
          <p:nvPr/>
        </p:nvSpPr>
        <p:spPr>
          <a:xfrm>
            <a:off x="1187624" y="1355305"/>
            <a:ext cx="5400600" cy="1077218"/>
          </a:xfrm>
          <a:prstGeom prst="rect">
            <a:avLst/>
          </a:prstGeom>
          <a:noFill/>
        </p:spPr>
        <p:txBody>
          <a:bodyPr wrap="square" rtlCol="0">
            <a:spAutoFit/>
          </a:bodyPr>
          <a:lstStyle/>
          <a:p>
            <a:pPr marL="342900" indent="-342900" algn="just">
              <a:buFontTx/>
              <a:buChar char="-"/>
            </a:pPr>
            <a:r>
              <a:rPr lang="en-US" sz="3200" dirty="0" err="1">
                <a:solidFill>
                  <a:srgbClr val="002060"/>
                </a:solidFill>
                <a:latin typeface="UTM Avo" panose="02040603050506020204" pitchFamily="18" charset="0"/>
              </a:rPr>
              <a:t>Kết</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bài</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mở</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rộng</a:t>
            </a:r>
            <a:endParaRPr lang="en-US" sz="3200" dirty="0">
              <a:solidFill>
                <a:srgbClr val="002060"/>
              </a:solidFill>
              <a:latin typeface="UTM Avo" panose="02040603050506020204" pitchFamily="18" charset="0"/>
            </a:endParaRPr>
          </a:p>
          <a:p>
            <a:pPr marL="342900" indent="-342900" algn="just">
              <a:buFontTx/>
              <a:buChar char="-"/>
            </a:pPr>
            <a:r>
              <a:rPr lang="en-US" sz="3200" dirty="0" err="1">
                <a:solidFill>
                  <a:srgbClr val="002060"/>
                </a:solidFill>
                <a:latin typeface="UTM Avo" panose="02040603050506020204" pitchFamily="18" charset="0"/>
              </a:rPr>
              <a:t>Kết</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bài</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không</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mở</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rộng</a:t>
            </a:r>
            <a:endParaRPr lang="en-US" sz="3200" dirty="0">
              <a:solidFill>
                <a:srgbClr val="002060"/>
              </a:solidFill>
              <a:latin typeface="UTM Avo" panose="02040603050506020204" pitchFamily="18" charset="0"/>
            </a:endParaRPr>
          </a:p>
        </p:txBody>
      </p:sp>
      <p:pic>
        <p:nvPicPr>
          <p:cNvPr id="7" name="图片 1"/>
          <p:cNvPicPr>
            <a:picLocks noChangeAspect="1"/>
          </p:cNvPicPr>
          <p:nvPr/>
        </p:nvPicPr>
        <p:blipFill rotWithShape="1">
          <a:blip r:embed="rId5" cstate="print">
            <a:extLst>
              <a:ext uri="{28A0092B-C50C-407E-A947-70E740481C1C}">
                <a14:useLocalDpi xmlns:a14="http://schemas.microsoft.com/office/drawing/2010/main" val="0"/>
              </a:ext>
            </a:extLst>
          </a:blip>
          <a:srcRect l="14121" t="33562" r="15004" b="26033"/>
          <a:stretch/>
        </p:blipFill>
        <p:spPr>
          <a:xfrm>
            <a:off x="-324544" y="2283718"/>
            <a:ext cx="9324762" cy="2657940"/>
          </a:xfrm>
          <a:prstGeom prst="rect">
            <a:avLst/>
          </a:prstGeom>
        </p:spPr>
      </p:pic>
    </p:spTree>
    <p:custDataLst>
      <p:tags r:id="rId1"/>
    </p:custDataLst>
    <p:extLst>
      <p:ext uri="{BB962C8B-B14F-4D97-AF65-F5344CB8AC3E}">
        <p14:creationId xmlns:p14="http://schemas.microsoft.com/office/powerpoint/2010/main" val="1881868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7">
                                            <p:txEl>
                                              <p:pRg st="0" end="0"/>
                                            </p:txEl>
                                          </p:spTgt>
                                        </p:tgtEl>
                                        <p:attrNameLst>
                                          <p:attrName>style.visibility</p:attrName>
                                        </p:attrNameLst>
                                      </p:cBhvr>
                                      <p:to>
                                        <p:strVal val="visible"/>
                                      </p:to>
                                    </p:set>
                                    <p:animEffect transition="in" filter="fade">
                                      <p:cBhvr>
                                        <p:cTn id="11" dur="1000"/>
                                        <p:tgtEl>
                                          <p:spTgt spid="37">
                                            <p:txEl>
                                              <p:pRg st="0" end="0"/>
                                            </p:txEl>
                                          </p:spTgt>
                                        </p:tgtEl>
                                      </p:cBhvr>
                                    </p:animEffect>
                                    <p:anim calcmode="lin" valueType="num">
                                      <p:cBhvr>
                                        <p:cTn id="12" dur="10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7">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37">
                                            <p:txEl>
                                              <p:pRg st="1" end="1"/>
                                            </p:txEl>
                                          </p:spTgt>
                                        </p:tgtEl>
                                        <p:attrNameLst>
                                          <p:attrName>style.visibility</p:attrName>
                                        </p:attrNameLst>
                                      </p:cBhvr>
                                      <p:to>
                                        <p:strVal val="visible"/>
                                      </p:to>
                                    </p:set>
                                    <p:animEffect transition="in" filter="fade">
                                      <p:cBhvr>
                                        <p:cTn id="17" dur="1000"/>
                                        <p:tgtEl>
                                          <p:spTgt spid="37">
                                            <p:txEl>
                                              <p:pRg st="1" end="1"/>
                                            </p:txEl>
                                          </p:spTgt>
                                        </p:tgtEl>
                                      </p:cBhvr>
                                    </p:animEffect>
                                    <p:anim calcmode="lin" valueType="num">
                                      <p:cBhvr>
                                        <p:cTn id="18" dur="1000" fill="hold"/>
                                        <p:tgtEl>
                                          <p:spTgt spid="37">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331640" y="560407"/>
            <a:ext cx="1065007" cy="923330"/>
            <a:chOff x="1331640" y="560407"/>
            <a:chExt cx="1065007" cy="923330"/>
          </a:xfrm>
        </p:grpSpPr>
        <p:sp>
          <p:nvSpPr>
            <p:cNvPr id="11" name="圆角矩形 10"/>
            <p:cNvSpPr/>
            <p:nvPr/>
          </p:nvSpPr>
          <p:spPr>
            <a:xfrm>
              <a:off x="1331640" y="672247"/>
              <a:ext cx="1065007" cy="699652"/>
            </a:xfrm>
            <a:prstGeom prst="roundRect">
              <a:avLst/>
            </a:prstGeom>
            <a:solidFill>
              <a:schemeClr val="bg1">
                <a:alpha val="58000"/>
              </a:schemeClr>
            </a:solidFill>
            <a:ln>
              <a:solidFill>
                <a:srgbClr val="8BD5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2"/>
            <p:cNvSpPr txBox="1"/>
            <p:nvPr/>
          </p:nvSpPr>
          <p:spPr>
            <a:xfrm>
              <a:off x="1459491" y="560407"/>
              <a:ext cx="920527" cy="923330"/>
            </a:xfrm>
            <a:prstGeom prst="rect">
              <a:avLst/>
            </a:prstGeom>
            <a:noFill/>
            <a:ln>
              <a:noFill/>
            </a:ln>
          </p:spPr>
          <p:txBody>
            <a:bodyPr wrap="square" rtlCol="0">
              <a:spAutoFit/>
            </a:bodyPr>
            <a:lstStyle/>
            <a:p>
              <a:r>
                <a:rPr lang="en-US" altLang="zh-CN" sz="5400" dirty="0">
                  <a:solidFill>
                    <a:srgbClr val="073C6E"/>
                  </a:solidFill>
                  <a:latin typeface="UTM Kabel KT" panose="02040603050506020204" pitchFamily="18" charset="0"/>
                  <a:ea typeface="字魂58号-创中黑" panose="00000500000000000000" pitchFamily="2" charset="-122"/>
                </a:rPr>
                <a:t>03</a:t>
              </a:r>
              <a:endParaRPr lang="zh-CN" altLang="en-US" sz="5400" dirty="0">
                <a:solidFill>
                  <a:srgbClr val="073C6E"/>
                </a:solidFill>
                <a:latin typeface="UTM Kabel KT" panose="02040603050506020204" pitchFamily="18" charset="0"/>
                <a:ea typeface="字魂58号-创中黑" panose="00000500000000000000" pitchFamily="2" charset="-122"/>
              </a:endParaRPr>
            </a:p>
          </p:txBody>
        </p:sp>
      </p:grpSp>
      <p:cxnSp>
        <p:nvCxnSpPr>
          <p:cNvPr id="19" name="直接连接符 18"/>
          <p:cNvCxnSpPr/>
          <p:nvPr/>
        </p:nvCxnSpPr>
        <p:spPr>
          <a:xfrm>
            <a:off x="2612208" y="721898"/>
            <a:ext cx="0" cy="648071"/>
          </a:xfrm>
          <a:prstGeom prst="line">
            <a:avLst/>
          </a:prstGeom>
          <a:ln w="38100">
            <a:solidFill>
              <a:srgbClr val="8BD5E2"/>
            </a:solidFill>
          </a:ln>
        </p:spPr>
        <p:style>
          <a:lnRef idx="1">
            <a:schemeClr val="accent1"/>
          </a:lnRef>
          <a:fillRef idx="0">
            <a:schemeClr val="accent1"/>
          </a:fillRef>
          <a:effectRef idx="0">
            <a:schemeClr val="accent1"/>
          </a:effectRef>
          <a:fontRef idx="minor">
            <a:schemeClr val="tx1"/>
          </a:fontRef>
        </p:style>
      </p:cxnSp>
      <p:pic>
        <p:nvPicPr>
          <p:cNvPr id="12" name="图片 1"/>
          <p:cNvPicPr>
            <a:picLocks noChangeAspect="1"/>
          </p:cNvPicPr>
          <p:nvPr/>
        </p:nvPicPr>
        <p:blipFill rotWithShape="1">
          <a:blip r:embed="rId4" cstate="print">
            <a:extLst>
              <a:ext uri="{28A0092B-C50C-407E-A947-70E740481C1C}">
                <a14:useLocalDpi xmlns:a14="http://schemas.microsoft.com/office/drawing/2010/main" val="0"/>
              </a:ext>
            </a:extLst>
          </a:blip>
          <a:srcRect b="27221"/>
          <a:stretch/>
        </p:blipFill>
        <p:spPr>
          <a:xfrm>
            <a:off x="1691680" y="1350155"/>
            <a:ext cx="6396662" cy="3793345"/>
          </a:xfrm>
          <a:prstGeom prst="rect">
            <a:avLst/>
          </a:prstGeom>
        </p:spPr>
      </p:pic>
      <p:grpSp>
        <p:nvGrpSpPr>
          <p:cNvPr id="3" name="Group 2"/>
          <p:cNvGrpSpPr/>
          <p:nvPr/>
        </p:nvGrpSpPr>
        <p:grpSpPr>
          <a:xfrm>
            <a:off x="2756225" y="384214"/>
            <a:ext cx="5292854" cy="1323439"/>
            <a:chOff x="2756225" y="384214"/>
            <a:chExt cx="5292854" cy="1323439"/>
          </a:xfrm>
        </p:grpSpPr>
        <p:sp>
          <p:nvSpPr>
            <p:cNvPr id="15" name="文本框 14">
              <a:extLst>
                <a:ext uri="{FF2B5EF4-FFF2-40B4-BE49-F238E27FC236}">
                  <a16:creationId xmlns:a16="http://schemas.microsoft.com/office/drawing/2014/main" id="{1BAAB441-16F4-4E52-B4B7-42B9F2806C31}"/>
                </a:ext>
              </a:extLst>
            </p:cNvPr>
            <p:cNvSpPr txBox="1"/>
            <p:nvPr/>
          </p:nvSpPr>
          <p:spPr>
            <a:xfrm>
              <a:off x="2756225" y="384214"/>
              <a:ext cx="5205271" cy="1323439"/>
            </a:xfrm>
            <a:prstGeom prst="rect">
              <a:avLst/>
            </a:prstGeom>
            <a:noFill/>
          </p:spPr>
          <p:txBody>
            <a:bodyPr wrap="none" rtlCol="0">
              <a:spAutoFit/>
            </a:bodyPr>
            <a:lstStyle/>
            <a:p>
              <a:r>
                <a:rPr lang="en-US" altLang="zh-CN" sz="8000" dirty="0">
                  <a:solidFill>
                    <a:srgbClr val="073C6E"/>
                  </a:solidFill>
                  <a:latin typeface="UTM Colossalis" panose="02040603050506020204" pitchFamily="18" charset="0"/>
                  <a:ea typeface="字魂59号-创粗黑" pitchFamily="2" charset="-122"/>
                  <a:cs typeface="字魂105号-简雅黑" panose="00000500000000000000" pitchFamily="2" charset="-122"/>
                </a:rPr>
                <a:t>NHẬN XÉT</a:t>
              </a:r>
              <a:endParaRPr lang="zh-CN" altLang="en-US" sz="8000" dirty="0">
                <a:solidFill>
                  <a:srgbClr val="073C6E"/>
                </a:solidFill>
                <a:latin typeface="UTM Colossalis" panose="02040603050506020204" pitchFamily="18" charset="0"/>
                <a:ea typeface="字魂59号-创粗黑" pitchFamily="2" charset="-122"/>
                <a:cs typeface="字魂105号-简雅黑" panose="00000500000000000000" pitchFamily="2" charset="-122"/>
              </a:endParaRPr>
            </a:p>
          </p:txBody>
        </p:sp>
        <p:sp>
          <p:nvSpPr>
            <p:cNvPr id="14" name="文本框 14"/>
            <p:cNvSpPr txBox="1"/>
            <p:nvPr/>
          </p:nvSpPr>
          <p:spPr>
            <a:xfrm>
              <a:off x="2843808" y="384214"/>
              <a:ext cx="5205271" cy="1323439"/>
            </a:xfrm>
            <a:prstGeom prst="rect">
              <a:avLst/>
            </a:prstGeom>
            <a:noFill/>
          </p:spPr>
          <p:txBody>
            <a:bodyPr wrap="none" rtlCol="0">
              <a:spAutoFit/>
            </a:bodyPr>
            <a:lstStyle/>
            <a:p>
              <a:r>
                <a:rPr lang="en-US" altLang="zh-CN" sz="8000" dirty="0">
                  <a:solidFill>
                    <a:srgbClr val="FF473F"/>
                  </a:solidFill>
                  <a:latin typeface="UTM Colossalis" panose="02040603050506020204" pitchFamily="18" charset="0"/>
                  <a:ea typeface="字魂59号-创粗黑" pitchFamily="2" charset="-122"/>
                  <a:cs typeface="字魂105号-简雅黑" panose="00000500000000000000" pitchFamily="2" charset="-122"/>
                </a:rPr>
                <a:t>NHẬN XÉT</a:t>
              </a:r>
              <a:endParaRPr lang="zh-CN" altLang="en-US" sz="8000" dirty="0">
                <a:solidFill>
                  <a:srgbClr val="FF473F"/>
                </a:solidFill>
                <a:latin typeface="UTM Colossalis" panose="02040603050506020204" pitchFamily="18" charset="0"/>
                <a:ea typeface="字魂59号-创粗黑" pitchFamily="2" charset="-122"/>
                <a:cs typeface="字魂105号-简雅黑" panose="00000500000000000000" pitchFamily="2" charset="-122"/>
              </a:endParaRPr>
            </a:p>
          </p:txBody>
        </p:sp>
      </p:grpSp>
    </p:spTree>
    <p:custDataLst>
      <p:tags r:id="rId1"/>
    </p:custDataLst>
    <p:extLst>
      <p:ext uri="{BB962C8B-B14F-4D97-AF65-F5344CB8AC3E}">
        <p14:creationId xmlns:p14="http://schemas.microsoft.com/office/powerpoint/2010/main" val="847465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34" name="Text Box 4"/>
          <p:cNvSpPr txBox="1">
            <a:spLocks noChangeArrowheads="1"/>
          </p:cNvSpPr>
          <p:nvPr/>
        </p:nvSpPr>
        <p:spPr bwMode="auto">
          <a:xfrm>
            <a:off x="1043608" y="1171366"/>
            <a:ext cx="7344816" cy="2800767"/>
          </a:xfrm>
          <a:prstGeom prst="rect">
            <a:avLst/>
          </a:prstGeom>
          <a:noFill/>
          <a:ln w="9525">
            <a:noFill/>
            <a:miter lim="800000"/>
            <a:headEnd/>
            <a:tailEnd/>
          </a:ln>
        </p:spPr>
        <p:txBody>
          <a:bodyPr wrap="square">
            <a:spAutoFit/>
          </a:bodyPr>
          <a:lstStyle/>
          <a:p>
            <a:pPr algn="just">
              <a:spcBef>
                <a:spcPct val="50000"/>
              </a:spcBef>
              <a:buFont typeface="Wingdings" pitchFamily="2" charset="2"/>
              <a:buChar char="v"/>
            </a:pP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Viết</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đúng</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yêu</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cầu</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đề</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a:t>
            </a:r>
          </a:p>
          <a:p>
            <a:pPr algn="just">
              <a:spcBef>
                <a:spcPct val="50000"/>
              </a:spcBef>
              <a:buFont typeface="Wingdings" pitchFamily="2" charset="2"/>
              <a:buChar char="v"/>
            </a:pP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văn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có</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đủ</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mở</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thân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kết</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không</a:t>
            </a:r>
            <a:r>
              <a:rPr lang="en-US" sz="2200" dirty="0">
                <a:solidFill>
                  <a:srgbClr val="002060"/>
                </a:solidFill>
                <a:latin typeface="UTM Avo" panose="02040603050506020204" pitchFamily="18" charset="0"/>
              </a:rPr>
              <a:t>?</a:t>
            </a:r>
          </a:p>
          <a:p>
            <a:pPr algn="just">
              <a:spcBef>
                <a:spcPct val="50000"/>
              </a:spcBef>
              <a:buFont typeface="Wingdings" pitchFamily="2" charset="2"/>
              <a:buChar char="v"/>
            </a:pP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Dùng</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từ</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ngữ</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phù</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hợp</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câu</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văn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đúng</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ngữ</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pháp</a:t>
            </a:r>
            <a:r>
              <a:rPr lang="en-US" sz="2200" dirty="0">
                <a:solidFill>
                  <a:srgbClr val="002060"/>
                </a:solidFill>
                <a:latin typeface="UTM Avo" panose="02040603050506020204" pitchFamily="18" charset="0"/>
              </a:rPr>
              <a:t>.</a:t>
            </a:r>
          </a:p>
          <a:p>
            <a:pPr algn="just">
              <a:spcBef>
                <a:spcPct val="50000"/>
              </a:spcBef>
              <a:buFont typeface="Wingdings" pitchFamily="2" charset="2"/>
              <a:buChar char="v"/>
            </a:pPr>
            <a:r>
              <a:rPr lang="en-US" sz="2200" dirty="0" err="1">
                <a:solidFill>
                  <a:srgbClr val="002060"/>
                </a:solidFill>
                <a:latin typeface="UTM Avo" panose="02040603050506020204" pitchFamily="18" charset="0"/>
              </a:rPr>
              <a:t>Có</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sử</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dụng</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biện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pháp</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nghệ</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thuật</a:t>
            </a:r>
            <a:r>
              <a:rPr lang="en-US" sz="2200" dirty="0">
                <a:solidFill>
                  <a:srgbClr val="002060"/>
                </a:solidFill>
                <a:latin typeface="UTM Avo" panose="02040603050506020204" pitchFamily="18" charset="0"/>
              </a:rPr>
              <a:t> so </a:t>
            </a:r>
            <a:r>
              <a:rPr lang="en-US" sz="2200" dirty="0" err="1">
                <a:solidFill>
                  <a:srgbClr val="002060"/>
                </a:solidFill>
                <a:latin typeface="UTM Avo" panose="02040603050506020204" pitchFamily="18" charset="0"/>
              </a:rPr>
              <a:t>sánh</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nhân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hoá</a:t>
            </a:r>
            <a:r>
              <a:rPr lang="en-US" sz="2200" dirty="0">
                <a:solidFill>
                  <a:srgbClr val="002060"/>
                </a:solidFill>
                <a:latin typeface="UTM Avo" panose="02040603050506020204" pitchFamily="18" charset="0"/>
              </a:rPr>
              <a:t>.</a:t>
            </a:r>
          </a:p>
          <a:p>
            <a:pPr algn="just">
              <a:spcBef>
                <a:spcPct val="50000"/>
              </a:spcBef>
              <a:buFont typeface="Wingdings" pitchFamily="2" charset="2"/>
              <a:buChar char="v"/>
            </a:pPr>
            <a:endParaRPr lang="en-US" sz="2200" dirty="0">
              <a:solidFill>
                <a:srgbClr val="002060"/>
              </a:solidFill>
              <a:latin typeface="UTM Avo" panose="02040603050506020204" pitchFamily="18" charset="0"/>
            </a:endParaRPr>
          </a:p>
        </p:txBody>
      </p:sp>
      <p:sp>
        <p:nvSpPr>
          <p:cNvPr id="46" name="Text Box 5"/>
          <p:cNvSpPr txBox="1">
            <a:spLocks noChangeArrowheads="1"/>
          </p:cNvSpPr>
          <p:nvPr/>
        </p:nvSpPr>
        <p:spPr bwMode="auto">
          <a:xfrm>
            <a:off x="2915816" y="120932"/>
            <a:ext cx="3429000" cy="461665"/>
          </a:xfrm>
          <a:prstGeom prst="rect">
            <a:avLst/>
          </a:prstGeom>
          <a:noFill/>
          <a:ln w="9525">
            <a:noFill/>
            <a:miter lim="800000"/>
            <a:headEnd/>
            <a:tailEnd/>
          </a:ln>
        </p:spPr>
        <p:txBody>
          <a:bodyPr>
            <a:spAutoFit/>
          </a:bodyPr>
          <a:lstStyle/>
          <a:p>
            <a:pPr algn="ctr">
              <a:spcBef>
                <a:spcPct val="50000"/>
              </a:spcBef>
            </a:pPr>
            <a:r>
              <a:rPr lang="en-US" sz="2400" b="1" dirty="0">
                <a:solidFill>
                  <a:srgbClr val="FF3300"/>
                </a:solidFill>
                <a:latin typeface="UTM Avo" panose="02040603050506020204" pitchFamily="18" charset="0"/>
              </a:rPr>
              <a:t>TIÊU CHÍ ĐÁNH GIÁ</a:t>
            </a:r>
          </a:p>
        </p:txBody>
      </p:sp>
    </p:spTree>
    <p:custDataLst>
      <p:tags r:id="rId1"/>
    </p:custDataLst>
    <p:extLst>
      <p:ext uri="{BB962C8B-B14F-4D97-AF65-F5344CB8AC3E}">
        <p14:creationId xmlns:p14="http://schemas.microsoft.com/office/powerpoint/2010/main" val="632503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1000" fill="hold"/>
                                        <p:tgtEl>
                                          <p:spTgt spid="46"/>
                                        </p:tgtEl>
                                        <p:attrNameLst>
                                          <p:attrName>ppt_w</p:attrName>
                                        </p:attrNameLst>
                                      </p:cBhvr>
                                      <p:tavLst>
                                        <p:tav tm="0">
                                          <p:val>
                                            <p:fltVal val="0"/>
                                          </p:val>
                                        </p:tav>
                                        <p:tav tm="100000">
                                          <p:val>
                                            <p:strVal val="#ppt_w"/>
                                          </p:val>
                                        </p:tav>
                                      </p:tavLst>
                                    </p:anim>
                                    <p:anim calcmode="lin" valueType="num">
                                      <p:cBhvr>
                                        <p:cTn id="8" dur="1000" fill="hold"/>
                                        <p:tgtEl>
                                          <p:spTgt spid="46"/>
                                        </p:tgtEl>
                                        <p:attrNameLst>
                                          <p:attrName>ppt_h</p:attrName>
                                        </p:attrNameLst>
                                      </p:cBhvr>
                                      <p:tavLst>
                                        <p:tav tm="0">
                                          <p:val>
                                            <p:fltVal val="0"/>
                                          </p:val>
                                        </p:tav>
                                        <p:tav tm="100000">
                                          <p:val>
                                            <p:strVal val="#ppt_h"/>
                                          </p:val>
                                        </p:tav>
                                      </p:tavLst>
                                    </p:anim>
                                    <p:anim calcmode="lin" valueType="num">
                                      <p:cBhvr>
                                        <p:cTn id="9" dur="1000" fill="hold"/>
                                        <p:tgtEl>
                                          <p:spTgt spid="46"/>
                                        </p:tgtEl>
                                        <p:attrNameLst>
                                          <p:attrName>style.rotation</p:attrName>
                                        </p:attrNameLst>
                                      </p:cBhvr>
                                      <p:tavLst>
                                        <p:tav tm="0">
                                          <p:val>
                                            <p:fltVal val="90"/>
                                          </p:val>
                                        </p:tav>
                                        <p:tav tm="100000">
                                          <p:val>
                                            <p:fltVal val="0"/>
                                          </p:val>
                                        </p:tav>
                                      </p:tavLst>
                                    </p:anim>
                                    <p:animEffect transition="in" filter="fade">
                                      <p:cBhvr>
                                        <p:cTn id="10" dur="1000"/>
                                        <p:tgtEl>
                                          <p:spTgt spid="4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4">
                                            <p:txEl>
                                              <p:pRg st="0" end="0"/>
                                            </p:txEl>
                                          </p:spTgt>
                                        </p:tgtEl>
                                        <p:attrNameLst>
                                          <p:attrName>style.visibility</p:attrName>
                                        </p:attrNameLst>
                                      </p:cBhvr>
                                      <p:to>
                                        <p:strVal val="visible"/>
                                      </p:to>
                                    </p:set>
                                    <p:animEffect transition="in" filter="randombar(horizontal)">
                                      <p:cBhvr>
                                        <p:cTn id="15" dur="500"/>
                                        <p:tgtEl>
                                          <p:spTgt spid="34">
                                            <p:txEl>
                                              <p:pRg st="0" end="0"/>
                                            </p:txEl>
                                          </p:spTgt>
                                        </p:tgtEl>
                                      </p:cBhvr>
                                    </p:animEffec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34">
                                            <p:txEl>
                                              <p:pRg st="1" end="1"/>
                                            </p:txEl>
                                          </p:spTgt>
                                        </p:tgtEl>
                                        <p:attrNameLst>
                                          <p:attrName>style.visibility</p:attrName>
                                        </p:attrNameLst>
                                      </p:cBhvr>
                                      <p:to>
                                        <p:strVal val="visible"/>
                                      </p:to>
                                    </p:set>
                                    <p:animEffect transition="in" filter="randombar(horizontal)">
                                      <p:cBhvr>
                                        <p:cTn id="19" dur="500"/>
                                        <p:tgtEl>
                                          <p:spTgt spid="34">
                                            <p:txEl>
                                              <p:pRg st="1" end="1"/>
                                            </p:txEl>
                                          </p:spTgt>
                                        </p:tgtEl>
                                      </p:cBhvr>
                                    </p:animEffect>
                                  </p:childTnLst>
                                </p:cTn>
                              </p:par>
                            </p:childTnLst>
                          </p:cTn>
                        </p:par>
                        <p:par>
                          <p:cTn id="20" fill="hold">
                            <p:stCondLst>
                              <p:cond delay="1000"/>
                            </p:stCondLst>
                            <p:childTnLst>
                              <p:par>
                                <p:cTn id="21" presetID="14" presetClass="entr" presetSubtype="10" fill="hold" grpId="0" nodeType="afterEffect">
                                  <p:stCondLst>
                                    <p:cond delay="0"/>
                                  </p:stCondLst>
                                  <p:childTnLst>
                                    <p:set>
                                      <p:cBhvr>
                                        <p:cTn id="22" dur="1" fill="hold">
                                          <p:stCondLst>
                                            <p:cond delay="0"/>
                                          </p:stCondLst>
                                        </p:cTn>
                                        <p:tgtEl>
                                          <p:spTgt spid="34">
                                            <p:txEl>
                                              <p:pRg st="2" end="2"/>
                                            </p:txEl>
                                          </p:spTgt>
                                        </p:tgtEl>
                                        <p:attrNameLst>
                                          <p:attrName>style.visibility</p:attrName>
                                        </p:attrNameLst>
                                      </p:cBhvr>
                                      <p:to>
                                        <p:strVal val="visible"/>
                                      </p:to>
                                    </p:set>
                                    <p:animEffect transition="in" filter="randombar(horizontal)">
                                      <p:cBhvr>
                                        <p:cTn id="23" dur="400"/>
                                        <p:tgtEl>
                                          <p:spTgt spid="34">
                                            <p:txEl>
                                              <p:pRg st="2" end="2"/>
                                            </p:txEl>
                                          </p:spTgt>
                                        </p:tgtEl>
                                      </p:cBhvr>
                                    </p:animEffect>
                                  </p:childTnLst>
                                </p:cTn>
                              </p:par>
                            </p:childTnLst>
                          </p:cTn>
                        </p:par>
                        <p:par>
                          <p:cTn id="24" fill="hold">
                            <p:stCondLst>
                              <p:cond delay="1400"/>
                            </p:stCondLst>
                            <p:childTnLst>
                              <p:par>
                                <p:cTn id="25" presetID="14" presetClass="entr" presetSubtype="10" fill="hold" grpId="0" nodeType="afterEffect">
                                  <p:stCondLst>
                                    <p:cond delay="0"/>
                                  </p:stCondLst>
                                  <p:childTnLst>
                                    <p:set>
                                      <p:cBhvr>
                                        <p:cTn id="26" dur="1" fill="hold">
                                          <p:stCondLst>
                                            <p:cond delay="0"/>
                                          </p:stCondLst>
                                        </p:cTn>
                                        <p:tgtEl>
                                          <p:spTgt spid="34">
                                            <p:txEl>
                                              <p:pRg st="3" end="3"/>
                                            </p:txEl>
                                          </p:spTgt>
                                        </p:tgtEl>
                                        <p:attrNameLst>
                                          <p:attrName>style.visibility</p:attrName>
                                        </p:attrNameLst>
                                      </p:cBhvr>
                                      <p:to>
                                        <p:strVal val="visible"/>
                                      </p:to>
                                    </p:set>
                                    <p:animEffect transition="in" filter="randombar(horizontal)">
                                      <p:cBhvr>
                                        <p:cTn id="27" dur="500"/>
                                        <p:tgtEl>
                                          <p:spTgt spid="3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uiExpand="1" build="p"/>
      <p:bldP spid="4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360安全浏览器下载\包图网_19623519读书片刻阅读海报展板\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00" y="0"/>
            <a:ext cx="91535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99592" y="195486"/>
            <a:ext cx="7639050" cy="2581275"/>
          </a:xfrm>
          <a:prstGeom prst="rect">
            <a:avLst/>
          </a:prstGeom>
        </p:spPr>
      </p:pic>
    </p:spTree>
    <p:custDataLst>
      <p:tags r:id="rId1"/>
    </p:custDataLst>
    <p:extLst>
      <p:ext uri="{BB962C8B-B14F-4D97-AF65-F5344CB8AC3E}">
        <p14:creationId xmlns:p14="http://schemas.microsoft.com/office/powerpoint/2010/main" val="2160547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图片 14"/>
          <p:cNvPicPr>
            <a:picLocks noChangeAspect="1"/>
          </p:cNvPicPr>
          <p:nvPr/>
        </p:nvPicPr>
        <p:blipFill rotWithShape="1">
          <a:blip r:embed="rId4" cstate="print">
            <a:extLst>
              <a:ext uri="{28A0092B-C50C-407E-A947-70E740481C1C}">
                <a14:useLocalDpi xmlns:a14="http://schemas.microsoft.com/office/drawing/2010/main" val="0"/>
              </a:ext>
            </a:extLst>
          </a:blip>
          <a:srcRect b="21188"/>
          <a:stretch/>
        </p:blipFill>
        <p:spPr>
          <a:xfrm>
            <a:off x="2211312" y="888629"/>
            <a:ext cx="5398715" cy="4254872"/>
          </a:xfrm>
          <a:prstGeom prst="rect">
            <a:avLst/>
          </a:prstGeom>
        </p:spPr>
      </p:pic>
      <p:grpSp>
        <p:nvGrpSpPr>
          <p:cNvPr id="2" name="Group 1"/>
          <p:cNvGrpSpPr/>
          <p:nvPr/>
        </p:nvGrpSpPr>
        <p:grpSpPr>
          <a:xfrm>
            <a:off x="1331640" y="560407"/>
            <a:ext cx="1065007" cy="923330"/>
            <a:chOff x="1331640" y="560407"/>
            <a:chExt cx="1065007" cy="923330"/>
          </a:xfrm>
        </p:grpSpPr>
        <p:sp>
          <p:nvSpPr>
            <p:cNvPr id="11" name="圆角矩形 10"/>
            <p:cNvSpPr/>
            <p:nvPr/>
          </p:nvSpPr>
          <p:spPr>
            <a:xfrm>
              <a:off x="1331640" y="672247"/>
              <a:ext cx="1065007" cy="699652"/>
            </a:xfrm>
            <a:prstGeom prst="roundRect">
              <a:avLst/>
            </a:prstGeom>
            <a:solidFill>
              <a:schemeClr val="bg1">
                <a:alpha val="58000"/>
              </a:schemeClr>
            </a:solidFill>
            <a:ln>
              <a:solidFill>
                <a:srgbClr val="8BD5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2"/>
            <p:cNvSpPr txBox="1"/>
            <p:nvPr/>
          </p:nvSpPr>
          <p:spPr>
            <a:xfrm>
              <a:off x="1459491" y="560407"/>
              <a:ext cx="920527" cy="923330"/>
            </a:xfrm>
            <a:prstGeom prst="rect">
              <a:avLst/>
            </a:prstGeom>
            <a:noFill/>
            <a:ln>
              <a:noFill/>
            </a:ln>
          </p:spPr>
          <p:txBody>
            <a:bodyPr wrap="square" rtlCol="0">
              <a:spAutoFit/>
            </a:bodyPr>
            <a:lstStyle/>
            <a:p>
              <a:r>
                <a:rPr lang="en-US" altLang="zh-CN" sz="5400" dirty="0">
                  <a:solidFill>
                    <a:srgbClr val="073C6E"/>
                  </a:solidFill>
                  <a:latin typeface="UTM Kabel KT" panose="02040603050506020204" pitchFamily="18" charset="0"/>
                  <a:ea typeface="字魂58号-创中黑" panose="00000500000000000000" pitchFamily="2" charset="-122"/>
                </a:rPr>
                <a:t>01</a:t>
              </a:r>
              <a:endParaRPr lang="zh-CN" altLang="en-US" sz="5400" dirty="0">
                <a:solidFill>
                  <a:srgbClr val="073C6E"/>
                </a:solidFill>
                <a:latin typeface="UTM Kabel KT" panose="02040603050506020204" pitchFamily="18" charset="0"/>
                <a:ea typeface="字魂58号-创中黑" panose="00000500000000000000" pitchFamily="2" charset="-122"/>
              </a:endParaRPr>
            </a:p>
          </p:txBody>
        </p:sp>
      </p:grpSp>
      <p:grpSp>
        <p:nvGrpSpPr>
          <p:cNvPr id="3" name="Group 2"/>
          <p:cNvGrpSpPr/>
          <p:nvPr/>
        </p:nvGrpSpPr>
        <p:grpSpPr>
          <a:xfrm>
            <a:off x="2756225" y="384214"/>
            <a:ext cx="4176463" cy="1327772"/>
            <a:chOff x="2756225" y="384214"/>
            <a:chExt cx="4176463" cy="1327772"/>
          </a:xfrm>
        </p:grpSpPr>
        <p:sp>
          <p:nvSpPr>
            <p:cNvPr id="15" name="文本框 14">
              <a:extLst>
                <a:ext uri="{FF2B5EF4-FFF2-40B4-BE49-F238E27FC236}">
                  <a16:creationId xmlns:a16="http://schemas.microsoft.com/office/drawing/2014/main" id="{1BAAB441-16F4-4E52-B4B7-42B9F2806C31}"/>
                </a:ext>
              </a:extLst>
            </p:cNvPr>
            <p:cNvSpPr txBox="1"/>
            <p:nvPr/>
          </p:nvSpPr>
          <p:spPr>
            <a:xfrm>
              <a:off x="2756225" y="384214"/>
              <a:ext cx="4092787" cy="1323439"/>
            </a:xfrm>
            <a:prstGeom prst="rect">
              <a:avLst/>
            </a:prstGeom>
            <a:noFill/>
          </p:spPr>
          <p:txBody>
            <a:bodyPr wrap="none" rtlCol="0">
              <a:spAutoFit/>
            </a:bodyPr>
            <a:lstStyle/>
            <a:p>
              <a:r>
                <a:rPr lang="en-US" altLang="zh-CN" sz="8000" dirty="0">
                  <a:solidFill>
                    <a:srgbClr val="073C6E"/>
                  </a:solidFill>
                  <a:latin typeface="UTM Colossalis" panose="02040603050506020204" pitchFamily="18" charset="0"/>
                  <a:ea typeface="字魂59号-创粗黑" pitchFamily="2" charset="-122"/>
                  <a:cs typeface="字魂105号-简雅黑" panose="00000500000000000000" pitchFamily="2" charset="-122"/>
                </a:rPr>
                <a:t>KẾT NỐI</a:t>
              </a:r>
              <a:endParaRPr lang="zh-CN" altLang="en-US" sz="8000" dirty="0">
                <a:solidFill>
                  <a:srgbClr val="073C6E"/>
                </a:solidFill>
                <a:latin typeface="UTM Colossalis" panose="02040603050506020204" pitchFamily="18" charset="0"/>
                <a:ea typeface="字魂59号-创粗黑" pitchFamily="2" charset="-122"/>
                <a:cs typeface="字魂105号-简雅黑" panose="00000500000000000000" pitchFamily="2" charset="-122"/>
              </a:endParaRPr>
            </a:p>
          </p:txBody>
        </p:sp>
        <p:sp>
          <p:nvSpPr>
            <p:cNvPr id="20" name="文本框 14"/>
            <p:cNvSpPr txBox="1"/>
            <p:nvPr/>
          </p:nvSpPr>
          <p:spPr>
            <a:xfrm>
              <a:off x="2839901" y="388547"/>
              <a:ext cx="4092787" cy="1323439"/>
            </a:xfrm>
            <a:prstGeom prst="rect">
              <a:avLst/>
            </a:prstGeom>
            <a:noFill/>
          </p:spPr>
          <p:txBody>
            <a:bodyPr wrap="none" rtlCol="0">
              <a:spAutoFit/>
            </a:bodyPr>
            <a:lstStyle/>
            <a:p>
              <a:r>
                <a:rPr lang="en-US" altLang="zh-CN" sz="8000" dirty="0">
                  <a:solidFill>
                    <a:srgbClr val="FDF898"/>
                  </a:solidFill>
                  <a:latin typeface="UTM Colossalis" panose="02040603050506020204" pitchFamily="18" charset="0"/>
                  <a:ea typeface="字魂59号-创粗黑" pitchFamily="2" charset="-122"/>
                  <a:cs typeface="字魂105号-简雅黑" panose="00000500000000000000" pitchFamily="2" charset="-122"/>
                </a:rPr>
                <a:t>KẾT NỐI</a:t>
              </a:r>
              <a:endParaRPr lang="zh-CN" altLang="en-US" sz="8000" dirty="0">
                <a:solidFill>
                  <a:srgbClr val="FDF898"/>
                </a:solidFill>
                <a:latin typeface="UTM Colossalis" panose="02040603050506020204" pitchFamily="18" charset="0"/>
                <a:ea typeface="字魂59号-创粗黑" pitchFamily="2" charset="-122"/>
                <a:cs typeface="字魂105号-简雅黑" panose="00000500000000000000" pitchFamily="2" charset="-122"/>
              </a:endParaRPr>
            </a:p>
          </p:txBody>
        </p:sp>
      </p:grpSp>
      <p:cxnSp>
        <p:nvCxnSpPr>
          <p:cNvPr id="19" name="直接连接符 18"/>
          <p:cNvCxnSpPr/>
          <p:nvPr/>
        </p:nvCxnSpPr>
        <p:spPr>
          <a:xfrm>
            <a:off x="2612208" y="721898"/>
            <a:ext cx="0" cy="648071"/>
          </a:xfrm>
          <a:prstGeom prst="line">
            <a:avLst/>
          </a:prstGeom>
          <a:ln w="38100">
            <a:solidFill>
              <a:srgbClr val="8BD5E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51634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200" r="5200"/>
          <a:stretch/>
        </p:blipFill>
        <p:spPr>
          <a:xfrm>
            <a:off x="-36512" y="0"/>
            <a:ext cx="9217024" cy="5143500"/>
          </a:xfrm>
          <a:prstGeom prst="rect">
            <a:avLst/>
          </a:prstGeom>
        </p:spPr>
      </p:pic>
      <p:pic>
        <p:nvPicPr>
          <p:cNvPr id="4"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539552" y="201842"/>
            <a:ext cx="8167883" cy="4602156"/>
          </a:xfrm>
          <a:prstGeom prst="roundRect">
            <a:avLst>
              <a:gd name="adj" fmla="val 8436"/>
            </a:avLst>
          </a:prstGeom>
          <a:solidFill>
            <a:schemeClr val="bg1"/>
          </a:solidFill>
          <a:ln>
            <a:no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p:cNvSpPr txBox="1"/>
          <p:nvPr/>
        </p:nvSpPr>
        <p:spPr>
          <a:xfrm>
            <a:off x="899592" y="237877"/>
            <a:ext cx="8568952" cy="461665"/>
          </a:xfrm>
          <a:prstGeom prst="rect">
            <a:avLst/>
          </a:prstGeom>
          <a:noFill/>
        </p:spPr>
        <p:txBody>
          <a:bodyPr wrap="square" rtlCol="0">
            <a:spAutoFit/>
          </a:bodyPr>
          <a:lstStyle/>
          <a:p>
            <a:pPr algn="just"/>
            <a:r>
              <a:rPr lang="en-US" sz="2400" b="1" dirty="0" err="1">
                <a:solidFill>
                  <a:srgbClr val="F6695D"/>
                </a:solidFill>
                <a:latin typeface="UTM Avo" panose="02040603050506020204" pitchFamily="18" charset="0"/>
              </a:rPr>
              <a:t>Bài</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văn</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miêu</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tả</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cây</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cối</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gồm</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những</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phần</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nào</a:t>
            </a:r>
            <a:r>
              <a:rPr lang="en-US" sz="2400" b="1" dirty="0">
                <a:solidFill>
                  <a:srgbClr val="F6695D"/>
                </a:solidFill>
                <a:latin typeface="UTM Avo" panose="02040603050506020204" pitchFamily="18" charset="0"/>
              </a:rPr>
              <a:t>?</a:t>
            </a:r>
          </a:p>
        </p:txBody>
      </p:sp>
      <p:pic>
        <p:nvPicPr>
          <p:cNvPr id="17" name="Picture 16"/>
          <p:cNvPicPr>
            <a:picLocks noChangeAspect="1"/>
          </p:cNvPicPr>
          <p:nvPr/>
        </p:nvPicPr>
        <p:blipFill>
          <a:blip r:embed="rId5" cstate="print">
            <a:duotone>
              <a:prstClr val="black"/>
              <a:schemeClr val="accent5">
                <a:tint val="45000"/>
                <a:satMod val="400000"/>
              </a:schemeClr>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6514" y="2064801"/>
            <a:ext cx="9217025" cy="3072342"/>
          </a:xfrm>
          <a:prstGeom prst="rect">
            <a:avLst/>
          </a:prstGeom>
        </p:spPr>
      </p:pic>
      <p:sp>
        <p:nvSpPr>
          <p:cNvPr id="31" name="TextBox 30"/>
          <p:cNvSpPr txBox="1"/>
          <p:nvPr/>
        </p:nvSpPr>
        <p:spPr>
          <a:xfrm>
            <a:off x="700689" y="627534"/>
            <a:ext cx="7845608" cy="3046988"/>
          </a:xfrm>
          <a:prstGeom prst="rect">
            <a:avLst/>
          </a:prstGeom>
          <a:noFill/>
        </p:spPr>
        <p:txBody>
          <a:bodyPr wrap="square" rtlCol="0">
            <a:spAutoFit/>
          </a:bodyPr>
          <a:lstStyle/>
          <a:p>
            <a:pPr algn="just"/>
            <a:r>
              <a:rPr lang="en-US" sz="2400" b="1" dirty="0">
                <a:solidFill>
                  <a:srgbClr val="002060"/>
                </a:solidFill>
                <a:latin typeface="UTM Avo" panose="02040603050506020204" pitchFamily="18" charset="0"/>
              </a:rPr>
              <a:t>1/ </a:t>
            </a:r>
            <a:r>
              <a:rPr lang="en-US" sz="2400" b="1" dirty="0" err="1">
                <a:solidFill>
                  <a:srgbClr val="002060"/>
                </a:solidFill>
                <a:latin typeface="UTM Avo" panose="02040603050506020204" pitchFamily="18" charset="0"/>
              </a:rPr>
              <a:t>Mở</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bài</a:t>
            </a:r>
            <a:r>
              <a:rPr lang="en-US" sz="2400" b="1" dirty="0">
                <a:solidFill>
                  <a:srgbClr val="002060"/>
                </a:solidFill>
                <a:latin typeface="UTM Avo" panose="02040603050506020204" pitchFamily="18" charset="0"/>
              </a:rPr>
              <a:t>: </a:t>
            </a:r>
          </a:p>
          <a:p>
            <a:pPr algn="just"/>
            <a:r>
              <a:rPr lang="en-US" sz="2400" b="1" dirty="0">
                <a:solidFill>
                  <a:srgbClr val="002060"/>
                </a:solidFill>
                <a:latin typeface="UTM Avo" panose="02040603050506020204" pitchFamily="18" charset="0"/>
              </a:rPr>
              <a:t>	</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Giới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thiệu</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cây</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định</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tả</a:t>
            </a:r>
            <a:endParaRPr lang="en-US" sz="2400" dirty="0">
              <a:solidFill>
                <a:srgbClr val="002060"/>
              </a:solidFill>
              <a:latin typeface="UTM Avo" panose="02040603050506020204" pitchFamily="18" charset="0"/>
            </a:endParaRPr>
          </a:p>
          <a:p>
            <a:pPr algn="just"/>
            <a:r>
              <a:rPr lang="en-US" sz="2400" b="1" dirty="0">
                <a:solidFill>
                  <a:srgbClr val="002060"/>
                </a:solidFill>
                <a:latin typeface="UTM Avo" panose="02040603050506020204" pitchFamily="18" charset="0"/>
              </a:rPr>
              <a:t>2/ </a:t>
            </a:r>
            <a:r>
              <a:rPr lang="en-US" sz="2400" b="1" dirty="0" err="1">
                <a:solidFill>
                  <a:srgbClr val="002060"/>
                </a:solidFill>
                <a:latin typeface="UTM Avo" panose="02040603050506020204" pitchFamily="18" charset="0"/>
              </a:rPr>
              <a:t>Thân</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bài</a:t>
            </a:r>
            <a:r>
              <a:rPr lang="en-US" sz="2400" b="1" dirty="0">
                <a:solidFill>
                  <a:srgbClr val="002060"/>
                </a:solidFill>
                <a:latin typeface="UTM Avo" panose="02040603050506020204" pitchFamily="18" charset="0"/>
              </a:rPr>
              <a:t>: </a:t>
            </a:r>
          </a:p>
          <a:p>
            <a:pPr algn="just"/>
            <a:r>
              <a:rPr lang="en-US" sz="2400" b="1" dirty="0">
                <a:solidFill>
                  <a:srgbClr val="002060"/>
                </a:solidFill>
                <a:latin typeface="UTM Avo" panose="02040603050506020204" pitchFamily="18" charset="0"/>
              </a:rPr>
              <a:t>	</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Tả</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bao</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quát</a:t>
            </a:r>
            <a:r>
              <a:rPr lang="en-US" sz="2400" dirty="0">
                <a:solidFill>
                  <a:srgbClr val="002060"/>
                </a:solidFill>
                <a:latin typeface="UTM Avo" panose="02040603050506020204" pitchFamily="18" charset="0"/>
              </a:rPr>
              <a:t> </a:t>
            </a:r>
          </a:p>
          <a:p>
            <a:pPr algn="just"/>
            <a:r>
              <a:rPr lang="en-US" sz="2400" dirty="0">
                <a:solidFill>
                  <a:srgbClr val="002060"/>
                </a:solidFill>
                <a:latin typeface="UTM Avo" panose="02040603050506020204" pitchFamily="18" charset="0"/>
              </a:rPr>
              <a:t>	- </a:t>
            </a:r>
            <a:r>
              <a:rPr lang="en-US" sz="2400" dirty="0" err="1">
                <a:solidFill>
                  <a:srgbClr val="002060"/>
                </a:solidFill>
                <a:latin typeface="UTM Avo" panose="02040603050506020204" pitchFamily="18" charset="0"/>
              </a:rPr>
              <a:t>Tả</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từng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bộ</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phận</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của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cây</a:t>
            </a:r>
            <a:endParaRPr lang="en-US" sz="2400" dirty="0">
              <a:solidFill>
                <a:srgbClr val="002060"/>
              </a:solidFill>
              <a:latin typeface="UTM Avo" panose="02040603050506020204" pitchFamily="18" charset="0"/>
            </a:endParaRPr>
          </a:p>
          <a:p>
            <a:pPr algn="ctr"/>
            <a:r>
              <a:rPr lang="en-US" sz="2400" i="1" dirty="0">
                <a:solidFill>
                  <a:srgbClr val="FF0000"/>
                </a:solidFill>
                <a:latin typeface="UTM Avo" panose="02040603050506020204" pitchFamily="18" charset="0"/>
              </a:rPr>
              <a:t>(</a:t>
            </a:r>
            <a:r>
              <a:rPr lang="en-US" sz="2400" i="1" dirty="0" err="1">
                <a:solidFill>
                  <a:srgbClr val="FF0000"/>
                </a:solidFill>
                <a:latin typeface="UTM Avo" panose="02040603050506020204" pitchFamily="18" charset="0"/>
              </a:rPr>
              <a:t>tùy</a:t>
            </a:r>
            <a:r>
              <a:rPr lang="en-US" sz="2400" i="1" dirty="0">
                <a:solidFill>
                  <a:srgbClr val="FF0000"/>
                </a:solidFill>
                <a:latin typeface="UTM Avo" panose="02040603050506020204" pitchFamily="18" charset="0"/>
              </a:rPr>
              <a:t> ý </a:t>
            </a:r>
            <a:r>
              <a:rPr lang="en-US" sz="2400" i="1" dirty="0" err="1">
                <a:solidFill>
                  <a:srgbClr val="FF0000"/>
                </a:solidFill>
                <a:latin typeface="UTM Avo" panose="02040603050506020204" pitchFamily="18" charset="0"/>
              </a:rPr>
              <a:t>chọn</a:t>
            </a:r>
            <a:r>
              <a:rPr lang="en-US" sz="2400" i="1" dirty="0">
                <a:solidFill>
                  <a:srgbClr val="FF0000"/>
                </a:solidFill>
                <a:latin typeface="UTM Avo" panose="02040603050506020204" pitchFamily="18" charset="0"/>
              </a:rPr>
              <a:t> </a:t>
            </a:r>
            <a:r>
              <a:rPr lang="en-US" sz="2400" i="1" dirty="0" err="1">
                <a:solidFill>
                  <a:srgbClr val="FF0000"/>
                </a:solidFill>
                <a:latin typeface="UTM Avo" panose="02040603050506020204" pitchFamily="18" charset="0"/>
              </a:rPr>
              <a:t>trình</a:t>
            </a:r>
            <a:r>
              <a:rPr lang="en-US" sz="2400" i="1" dirty="0">
                <a:solidFill>
                  <a:srgbClr val="FF0000"/>
                </a:solidFill>
                <a:latin typeface="UTM Avo" panose="02040603050506020204" pitchFamily="18" charset="0"/>
              </a:rPr>
              <a:t> </a:t>
            </a:r>
            <a:r>
              <a:rPr lang="en-US" sz="2400" i="1" dirty="0" err="1">
                <a:solidFill>
                  <a:srgbClr val="FF0000"/>
                </a:solidFill>
                <a:latin typeface="UTM Avo" panose="02040603050506020204" pitchFamily="18" charset="0"/>
              </a:rPr>
              <a:t>tự</a:t>
            </a:r>
            <a:r>
              <a:rPr lang="en-US" sz="2400" i="1" dirty="0">
                <a:solidFill>
                  <a:srgbClr val="FF0000"/>
                </a:solidFill>
                <a:latin typeface="UTM Avo" panose="02040603050506020204" pitchFamily="18" charset="0"/>
              </a:rPr>
              <a:t> </a:t>
            </a:r>
            <a:r>
              <a:rPr lang="en-US" sz="2400" i="1" dirty="0" err="1">
                <a:solidFill>
                  <a:srgbClr val="FF0000"/>
                </a:solidFill>
                <a:latin typeface="UTM Avo" panose="02040603050506020204" pitchFamily="18" charset="0"/>
              </a:rPr>
              <a:t>miêu</a:t>
            </a:r>
            <a:r>
              <a:rPr lang="en-US" sz="2400" i="1" dirty="0">
                <a:solidFill>
                  <a:srgbClr val="FF0000"/>
                </a:solidFill>
                <a:latin typeface="UTM Avo" panose="02040603050506020204" pitchFamily="18" charset="0"/>
              </a:rPr>
              <a:t> </a:t>
            </a:r>
            <a:r>
              <a:rPr lang="en-US" sz="2400" i="1" dirty="0" err="1">
                <a:solidFill>
                  <a:srgbClr val="FF0000"/>
                </a:solidFill>
                <a:latin typeface="UTM Avo" panose="02040603050506020204" pitchFamily="18" charset="0"/>
              </a:rPr>
              <a:t>tả</a:t>
            </a:r>
            <a:r>
              <a:rPr lang="en-US" sz="2400" i="1" dirty="0">
                <a:solidFill>
                  <a:srgbClr val="FF0000"/>
                </a:solidFill>
                <a:latin typeface="UTM Avo" panose="02040603050506020204" pitchFamily="18" charset="0"/>
              </a:rPr>
              <a:t>)</a:t>
            </a:r>
          </a:p>
          <a:p>
            <a:pPr algn="just"/>
            <a:r>
              <a:rPr lang="en-US" sz="2400" b="1" dirty="0">
                <a:solidFill>
                  <a:srgbClr val="002060"/>
                </a:solidFill>
                <a:latin typeface="UTM Avo" panose="02040603050506020204" pitchFamily="18" charset="0"/>
              </a:rPr>
              <a:t>3/ </a:t>
            </a:r>
            <a:r>
              <a:rPr lang="en-US" sz="2400" b="1" dirty="0" err="1">
                <a:solidFill>
                  <a:srgbClr val="002060"/>
                </a:solidFill>
                <a:latin typeface="UTM Avo" panose="02040603050506020204" pitchFamily="18" charset="0"/>
              </a:rPr>
              <a:t>Kết</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bài</a:t>
            </a:r>
            <a:r>
              <a:rPr lang="en-US" sz="2400" b="1" dirty="0">
                <a:solidFill>
                  <a:srgbClr val="002060"/>
                </a:solidFill>
                <a:latin typeface="UTM Avo" panose="02040603050506020204" pitchFamily="18" charset="0"/>
              </a:rPr>
              <a:t>: </a:t>
            </a:r>
          </a:p>
          <a:p>
            <a:pPr algn="just"/>
            <a:r>
              <a:rPr lang="en-US" sz="2400" b="1" dirty="0">
                <a:solidFill>
                  <a:srgbClr val="002060"/>
                </a:solidFill>
                <a:latin typeface="UTM Avo" panose="02040603050506020204" pitchFamily="18" charset="0"/>
              </a:rPr>
              <a:t>	</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Nêu</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ích</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lợi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của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cây</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nêu</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cảm</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nghĩ</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của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em</a:t>
            </a:r>
            <a:r>
              <a:rPr lang="en-US" sz="2400" dirty="0">
                <a:solidFill>
                  <a:srgbClr val="002060"/>
                </a:solidFill>
                <a:latin typeface="UTM Avo" panose="02040603050506020204" pitchFamily="18" charset="0"/>
              </a:rPr>
              <a:t>.</a:t>
            </a:r>
          </a:p>
        </p:txBody>
      </p:sp>
    </p:spTree>
    <p:custDataLst>
      <p:tags r:id="rId1"/>
    </p:custDataLst>
    <p:extLst>
      <p:ext uri="{BB962C8B-B14F-4D97-AF65-F5344CB8AC3E}">
        <p14:creationId xmlns:p14="http://schemas.microsoft.com/office/powerpoint/2010/main" val="2335755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1">
                                            <p:txEl>
                                              <p:pRg st="0" end="0"/>
                                            </p:txEl>
                                          </p:spTgt>
                                        </p:tgtEl>
                                        <p:attrNameLst>
                                          <p:attrName>style.visibility</p:attrName>
                                        </p:attrNameLst>
                                      </p:cBhvr>
                                      <p:to>
                                        <p:strVal val="visible"/>
                                      </p:to>
                                    </p:set>
                                    <p:animEffect transition="in" filter="fade">
                                      <p:cBhvr>
                                        <p:cTn id="12" dur="1000"/>
                                        <p:tgtEl>
                                          <p:spTgt spid="31">
                                            <p:txEl>
                                              <p:pRg st="0" end="0"/>
                                            </p:txEl>
                                          </p:spTgt>
                                        </p:tgtEl>
                                      </p:cBhvr>
                                    </p:animEffect>
                                    <p:anim calcmode="lin" valueType="num">
                                      <p:cBhvr>
                                        <p:cTn id="13" dur="10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1">
                                            <p:txEl>
                                              <p:pRg st="1" end="1"/>
                                            </p:txEl>
                                          </p:spTgt>
                                        </p:tgtEl>
                                        <p:attrNameLst>
                                          <p:attrName>style.visibility</p:attrName>
                                        </p:attrNameLst>
                                      </p:cBhvr>
                                      <p:to>
                                        <p:strVal val="visible"/>
                                      </p:to>
                                    </p:set>
                                    <p:animEffect transition="in" filter="fade">
                                      <p:cBhvr>
                                        <p:cTn id="19" dur="1000"/>
                                        <p:tgtEl>
                                          <p:spTgt spid="31">
                                            <p:txEl>
                                              <p:pRg st="1" end="1"/>
                                            </p:txEl>
                                          </p:spTgt>
                                        </p:tgtEl>
                                      </p:cBhvr>
                                    </p:animEffect>
                                    <p:anim calcmode="lin" valueType="num">
                                      <p:cBhvr>
                                        <p:cTn id="20" dur="1000" fill="hold"/>
                                        <p:tgtEl>
                                          <p:spTgt spid="31">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1">
                                            <p:txEl>
                                              <p:pRg st="2" end="2"/>
                                            </p:txEl>
                                          </p:spTgt>
                                        </p:tgtEl>
                                        <p:attrNameLst>
                                          <p:attrName>style.visibility</p:attrName>
                                        </p:attrNameLst>
                                      </p:cBhvr>
                                      <p:to>
                                        <p:strVal val="visible"/>
                                      </p:to>
                                    </p:set>
                                    <p:animEffect transition="in" filter="fade">
                                      <p:cBhvr>
                                        <p:cTn id="26" dur="1000"/>
                                        <p:tgtEl>
                                          <p:spTgt spid="31">
                                            <p:txEl>
                                              <p:pRg st="2" end="2"/>
                                            </p:txEl>
                                          </p:spTgt>
                                        </p:tgtEl>
                                      </p:cBhvr>
                                    </p:animEffect>
                                    <p:anim calcmode="lin" valueType="num">
                                      <p:cBhvr>
                                        <p:cTn id="27" dur="1000" fill="hold"/>
                                        <p:tgtEl>
                                          <p:spTgt spid="31">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1">
                                            <p:txEl>
                                              <p:pRg st="3" end="3"/>
                                            </p:txEl>
                                          </p:spTgt>
                                        </p:tgtEl>
                                        <p:attrNameLst>
                                          <p:attrName>style.visibility</p:attrName>
                                        </p:attrNameLst>
                                      </p:cBhvr>
                                      <p:to>
                                        <p:strVal val="visible"/>
                                      </p:to>
                                    </p:set>
                                    <p:animEffect transition="in" filter="fade">
                                      <p:cBhvr>
                                        <p:cTn id="33" dur="1000"/>
                                        <p:tgtEl>
                                          <p:spTgt spid="31">
                                            <p:txEl>
                                              <p:pRg st="3" end="3"/>
                                            </p:txEl>
                                          </p:spTgt>
                                        </p:tgtEl>
                                      </p:cBhvr>
                                    </p:animEffect>
                                    <p:anim calcmode="lin" valueType="num">
                                      <p:cBhvr>
                                        <p:cTn id="34" dur="1000" fill="hold"/>
                                        <p:tgtEl>
                                          <p:spTgt spid="31">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1">
                                            <p:txEl>
                                              <p:pRg st="4" end="4"/>
                                            </p:txEl>
                                          </p:spTgt>
                                        </p:tgtEl>
                                        <p:attrNameLst>
                                          <p:attrName>style.visibility</p:attrName>
                                        </p:attrNameLst>
                                      </p:cBhvr>
                                      <p:to>
                                        <p:strVal val="visible"/>
                                      </p:to>
                                    </p:set>
                                    <p:animEffect transition="in" filter="fade">
                                      <p:cBhvr>
                                        <p:cTn id="40" dur="1000"/>
                                        <p:tgtEl>
                                          <p:spTgt spid="31">
                                            <p:txEl>
                                              <p:pRg st="4" end="4"/>
                                            </p:txEl>
                                          </p:spTgt>
                                        </p:tgtEl>
                                      </p:cBhvr>
                                    </p:animEffect>
                                    <p:anim calcmode="lin" valueType="num">
                                      <p:cBhvr>
                                        <p:cTn id="41" dur="1000" fill="hold"/>
                                        <p:tgtEl>
                                          <p:spTgt spid="31">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3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1">
                                            <p:txEl>
                                              <p:pRg st="5" end="5"/>
                                            </p:txEl>
                                          </p:spTgt>
                                        </p:tgtEl>
                                        <p:attrNameLst>
                                          <p:attrName>style.visibility</p:attrName>
                                        </p:attrNameLst>
                                      </p:cBhvr>
                                      <p:to>
                                        <p:strVal val="visible"/>
                                      </p:to>
                                    </p:set>
                                    <p:animEffect transition="in" filter="fade">
                                      <p:cBhvr>
                                        <p:cTn id="47" dur="1000"/>
                                        <p:tgtEl>
                                          <p:spTgt spid="31">
                                            <p:txEl>
                                              <p:pRg st="5" end="5"/>
                                            </p:txEl>
                                          </p:spTgt>
                                        </p:tgtEl>
                                      </p:cBhvr>
                                    </p:animEffect>
                                    <p:anim calcmode="lin" valueType="num">
                                      <p:cBhvr>
                                        <p:cTn id="48" dur="1000" fill="hold"/>
                                        <p:tgtEl>
                                          <p:spTgt spid="31">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3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1">
                                            <p:txEl>
                                              <p:pRg st="6" end="6"/>
                                            </p:txEl>
                                          </p:spTgt>
                                        </p:tgtEl>
                                        <p:attrNameLst>
                                          <p:attrName>style.visibility</p:attrName>
                                        </p:attrNameLst>
                                      </p:cBhvr>
                                      <p:to>
                                        <p:strVal val="visible"/>
                                      </p:to>
                                    </p:set>
                                    <p:animEffect transition="in" filter="fade">
                                      <p:cBhvr>
                                        <p:cTn id="54" dur="1000"/>
                                        <p:tgtEl>
                                          <p:spTgt spid="31">
                                            <p:txEl>
                                              <p:pRg st="6" end="6"/>
                                            </p:txEl>
                                          </p:spTgt>
                                        </p:tgtEl>
                                      </p:cBhvr>
                                    </p:animEffect>
                                    <p:anim calcmode="lin" valueType="num">
                                      <p:cBhvr>
                                        <p:cTn id="55" dur="1000" fill="hold"/>
                                        <p:tgtEl>
                                          <p:spTgt spid="31">
                                            <p:txEl>
                                              <p:pRg st="6" end="6"/>
                                            </p:txEl>
                                          </p:spTgt>
                                        </p:tgtEl>
                                        <p:attrNameLst>
                                          <p:attrName>ppt_x</p:attrName>
                                        </p:attrNameLst>
                                      </p:cBhvr>
                                      <p:tavLst>
                                        <p:tav tm="0">
                                          <p:val>
                                            <p:strVal val="#ppt_x"/>
                                          </p:val>
                                        </p:tav>
                                        <p:tav tm="100000">
                                          <p:val>
                                            <p:strVal val="#ppt_x"/>
                                          </p:val>
                                        </p:tav>
                                      </p:tavLst>
                                    </p:anim>
                                    <p:anim calcmode="lin" valueType="num">
                                      <p:cBhvr>
                                        <p:cTn id="56" dur="1000" fill="hold"/>
                                        <p:tgtEl>
                                          <p:spTgt spid="3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31">
                                            <p:txEl>
                                              <p:pRg st="7" end="7"/>
                                            </p:txEl>
                                          </p:spTgt>
                                        </p:tgtEl>
                                        <p:attrNameLst>
                                          <p:attrName>style.visibility</p:attrName>
                                        </p:attrNameLst>
                                      </p:cBhvr>
                                      <p:to>
                                        <p:strVal val="visible"/>
                                      </p:to>
                                    </p:set>
                                    <p:animEffect transition="in" filter="fade">
                                      <p:cBhvr>
                                        <p:cTn id="61" dur="1000"/>
                                        <p:tgtEl>
                                          <p:spTgt spid="31">
                                            <p:txEl>
                                              <p:pRg st="7" end="7"/>
                                            </p:txEl>
                                          </p:spTgt>
                                        </p:tgtEl>
                                      </p:cBhvr>
                                    </p:animEffect>
                                    <p:anim calcmode="lin" valueType="num">
                                      <p:cBhvr>
                                        <p:cTn id="62" dur="1000" fill="hold"/>
                                        <p:tgtEl>
                                          <p:spTgt spid="31">
                                            <p:txEl>
                                              <p:pRg st="7" end="7"/>
                                            </p:txEl>
                                          </p:spTgt>
                                        </p:tgtEl>
                                        <p:attrNameLst>
                                          <p:attrName>ppt_x</p:attrName>
                                        </p:attrNameLst>
                                      </p:cBhvr>
                                      <p:tavLst>
                                        <p:tav tm="0">
                                          <p:val>
                                            <p:strVal val="#ppt_x"/>
                                          </p:val>
                                        </p:tav>
                                        <p:tav tm="100000">
                                          <p:val>
                                            <p:strVal val="#ppt_x"/>
                                          </p:val>
                                        </p:tav>
                                      </p:tavLst>
                                    </p:anim>
                                    <p:anim calcmode="lin" valueType="num">
                                      <p:cBhvr>
                                        <p:cTn id="63" dur="1000" fill="hold"/>
                                        <p:tgtEl>
                                          <p:spTgt spid="31">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56" y="-39292"/>
            <a:ext cx="9335712" cy="5308054"/>
          </a:xfrm>
          <a:prstGeom prst="rect">
            <a:avLst/>
          </a:prstGeom>
        </p:spPr>
      </p:pic>
      <p:sp>
        <p:nvSpPr>
          <p:cNvPr id="5" name="TextBox 4"/>
          <p:cNvSpPr txBox="1"/>
          <p:nvPr/>
        </p:nvSpPr>
        <p:spPr>
          <a:xfrm>
            <a:off x="3435499" y="195486"/>
            <a:ext cx="2561034" cy="523220"/>
          </a:xfrm>
          <a:prstGeom prst="rect">
            <a:avLst/>
          </a:prstGeom>
          <a:noFill/>
        </p:spPr>
        <p:txBody>
          <a:bodyPr wrap="square" rtlCol="0">
            <a:spAutoFit/>
          </a:bodyPr>
          <a:lstStyle/>
          <a:p>
            <a:pPr algn="ct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Tập</a:t>
            </a:r>
            <a:r>
              <a:rPr lang="en-US" altLang="zh-CN"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 </a:t>
            </a: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làm</a:t>
            </a:r>
            <a:r>
              <a:rPr lang="en-US" altLang="zh-CN"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 </a:t>
            </a: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văn</a:t>
            </a:r>
            <a:endParaRPr lang="zh-CN" altLang="en-US"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endParaRPr>
          </a:p>
        </p:txBody>
      </p:sp>
      <p:grpSp>
        <p:nvGrpSpPr>
          <p:cNvPr id="2" name="Group 1"/>
          <p:cNvGrpSpPr/>
          <p:nvPr/>
        </p:nvGrpSpPr>
        <p:grpSpPr>
          <a:xfrm>
            <a:off x="611560" y="633259"/>
            <a:ext cx="8064896" cy="2123658"/>
            <a:chOff x="611560" y="555526"/>
            <a:chExt cx="8064896" cy="2123658"/>
          </a:xfrm>
        </p:grpSpPr>
        <p:sp>
          <p:nvSpPr>
            <p:cNvPr id="6" name="TextBox 5"/>
            <p:cNvSpPr txBox="1"/>
            <p:nvPr/>
          </p:nvSpPr>
          <p:spPr>
            <a:xfrm>
              <a:off x="755576" y="555526"/>
              <a:ext cx="7920880" cy="2123658"/>
            </a:xfrm>
            <a:prstGeom prst="rect">
              <a:avLst/>
            </a:prstGeom>
            <a:noFill/>
          </p:spPr>
          <p:txBody>
            <a:bodyPr wrap="square" rtlCol="0">
              <a:spAutoFit/>
            </a:bodyPr>
            <a:lstStyle/>
            <a:p>
              <a:pPr algn="ctr"/>
              <a:r>
                <a:rPr lang="en-US" altLang="zh-CN"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endParaRPr>
            </a:p>
          </p:txBody>
        </p:sp>
        <p:sp>
          <p:nvSpPr>
            <p:cNvPr id="7" name="TextBox 6"/>
            <p:cNvSpPr txBox="1"/>
            <p:nvPr/>
          </p:nvSpPr>
          <p:spPr>
            <a:xfrm>
              <a:off x="683568" y="555526"/>
              <a:ext cx="7920880" cy="2123658"/>
            </a:xfrm>
            <a:prstGeom prst="rect">
              <a:avLst/>
            </a:prstGeom>
            <a:noFill/>
          </p:spPr>
          <p:txBody>
            <a:bodyPr wrap="square" rtlCol="0">
              <a:spAutoFit/>
            </a:bodyPr>
            <a:lstStyle/>
            <a:p>
              <a:pPr algn="ctr"/>
              <a:r>
                <a:rPr lang="en-US" altLang="zh-CN"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endParaRPr>
            </a:p>
          </p:txBody>
        </p:sp>
        <p:sp>
          <p:nvSpPr>
            <p:cNvPr id="8" name="TextBox 7"/>
            <p:cNvSpPr txBox="1"/>
            <p:nvPr/>
          </p:nvSpPr>
          <p:spPr>
            <a:xfrm>
              <a:off x="611560" y="555526"/>
              <a:ext cx="7920880" cy="2123658"/>
            </a:xfrm>
            <a:prstGeom prst="rect">
              <a:avLst/>
            </a:prstGeom>
            <a:noFill/>
          </p:spPr>
          <p:txBody>
            <a:bodyPr wrap="square" rtlCol="0">
              <a:spAutoFit/>
            </a:bodyPr>
            <a:lstStyle/>
            <a:p>
              <a:pPr algn="ctr"/>
              <a:r>
                <a:rPr lang="en-US" altLang="zh-CN"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endParaRPr>
            </a:p>
          </p:txBody>
        </p:sp>
      </p:grpSp>
    </p:spTree>
    <p:custDataLst>
      <p:tags r:id="rId1"/>
    </p:custDataLst>
    <p:extLst>
      <p:ext uri="{BB962C8B-B14F-4D97-AF65-F5344CB8AC3E}">
        <p14:creationId xmlns:p14="http://schemas.microsoft.com/office/powerpoint/2010/main" val="1373013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E180D4A7-C9FB-4DFB-919C-405C955672EB}">
      <p14:showEvtLst xmlns:p14="http://schemas.microsoft.com/office/powerpoint/2010/main">
        <p14:playEvt time="1" objId="2"/>
      </p14:showEvtLst>
    </p:ext>
  </p:extLs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9400" t="10801" r="9400" b="15000"/>
          <a:stretch/>
        </p:blipFill>
        <p:spPr>
          <a:xfrm>
            <a:off x="1691680" y="-164554"/>
            <a:ext cx="5904656" cy="539563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8184" y="0"/>
            <a:ext cx="2915816" cy="5185986"/>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0" y="-1"/>
            <a:ext cx="2891928" cy="5143500"/>
          </a:xfrm>
          <a:prstGeom prst="rect">
            <a:avLst/>
          </a:prstGeom>
        </p:spPr>
      </p:pic>
      <p:sp>
        <p:nvSpPr>
          <p:cNvPr id="8" name="Rectangle 7"/>
          <p:cNvSpPr/>
          <p:nvPr/>
        </p:nvSpPr>
        <p:spPr>
          <a:xfrm>
            <a:off x="2843808" y="843558"/>
            <a:ext cx="3498528" cy="3416320"/>
          </a:xfrm>
          <a:prstGeom prst="rect">
            <a:avLst/>
          </a:prstGeom>
        </p:spPr>
        <p:txBody>
          <a:bodyPr wrap="square">
            <a:spAutoFit/>
          </a:bodyPr>
          <a:lstStyle/>
          <a:p>
            <a:pPr algn="ctr"/>
            <a:r>
              <a:rPr lang="en-US" sz="3600" b="1" dirty="0" err="1">
                <a:solidFill>
                  <a:schemeClr val="bg1"/>
                </a:solidFill>
                <a:latin typeface="UTM Avo" panose="02040603050506020204" pitchFamily="18" charset="0"/>
              </a:rPr>
              <a:t>Tả</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một</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cây</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có</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bóng</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mát</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hoặc</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cây</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ăn</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quả</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cây</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hoa</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mà</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em</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yêu</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thích</a:t>
            </a:r>
            <a:r>
              <a:rPr lang="en-US" sz="3600" b="1" dirty="0">
                <a:solidFill>
                  <a:schemeClr val="bg1"/>
                </a:solidFill>
                <a:latin typeface="UTM Avo" panose="02040603050506020204" pitchFamily="18" charset="0"/>
              </a:rPr>
              <a:t>.</a:t>
            </a:r>
            <a:endParaRPr lang="en-US" sz="3600" dirty="0">
              <a:solidFill>
                <a:schemeClr val="bg1"/>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36939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200" r="5200"/>
          <a:stretch/>
        </p:blipFill>
        <p:spPr>
          <a:xfrm>
            <a:off x="-36512" y="0"/>
            <a:ext cx="9217024" cy="5143500"/>
          </a:xfrm>
          <a:prstGeom prst="rect">
            <a:avLst/>
          </a:prstGeom>
        </p:spPr>
      </p:pic>
      <p:pic>
        <p:nvPicPr>
          <p:cNvPr id="4"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576045" y="267494"/>
            <a:ext cx="8167883" cy="4602156"/>
          </a:xfrm>
          <a:prstGeom prst="roundRect">
            <a:avLst>
              <a:gd name="adj" fmla="val 8436"/>
            </a:avLst>
          </a:prstGeom>
          <a:solidFill>
            <a:schemeClr val="bg1"/>
          </a:solidFill>
          <a:ln>
            <a:no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 Box 5"/>
          <p:cNvSpPr txBox="1">
            <a:spLocks noChangeArrowheads="1"/>
          </p:cNvSpPr>
          <p:nvPr/>
        </p:nvSpPr>
        <p:spPr bwMode="auto">
          <a:xfrm>
            <a:off x="908153" y="488719"/>
            <a:ext cx="763704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en-US" sz="2400" b="1" dirty="0" err="1">
                <a:solidFill>
                  <a:srgbClr val="FF473F"/>
                </a:solidFill>
                <a:latin typeface="UTM Avo" panose="02040603050506020204" pitchFamily="18" charset="0"/>
              </a:rPr>
              <a:t>Đề</a:t>
            </a:r>
            <a:r>
              <a:rPr lang="en-US" altLang="en-US" sz="2400" b="1" dirty="0">
                <a:solidFill>
                  <a:srgbClr val="FF473F"/>
                </a:solidFill>
                <a:latin typeface="UTM Avo" panose="02040603050506020204" pitchFamily="18" charset="0"/>
              </a:rPr>
              <a:t> </a:t>
            </a:r>
            <a:r>
              <a:rPr lang="en-US" altLang="en-US" sz="2400" b="1" dirty="0" err="1">
                <a:solidFill>
                  <a:srgbClr val="FF473F"/>
                </a:solidFill>
                <a:latin typeface="UTM Avo" panose="02040603050506020204" pitchFamily="18" charset="0"/>
              </a:rPr>
              <a:t>bài</a:t>
            </a:r>
            <a:r>
              <a:rPr lang="en-US" altLang="en-US" sz="2400" b="1"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Tả</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một</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cây</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có</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bóng</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mát</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hoặc</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cây</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ăn</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quả</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cây</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hoa</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mà</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em</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thích</a:t>
            </a:r>
            <a:r>
              <a:rPr lang="en-US" altLang="en-US" sz="2400" dirty="0">
                <a:solidFill>
                  <a:srgbClr val="FF473F"/>
                </a:solidFill>
                <a:latin typeface="UTM Avo" panose="02040603050506020204" pitchFamily="18" charset="0"/>
              </a:rPr>
              <a:t>.</a:t>
            </a:r>
          </a:p>
        </p:txBody>
      </p:sp>
      <p:sp>
        <p:nvSpPr>
          <p:cNvPr id="15" name="Text Box 6"/>
          <p:cNvSpPr txBox="1">
            <a:spLocks noChangeArrowheads="1"/>
          </p:cNvSpPr>
          <p:nvPr/>
        </p:nvSpPr>
        <p:spPr bwMode="auto">
          <a:xfrm>
            <a:off x="908153" y="1263037"/>
            <a:ext cx="7696200"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 typeface="Wingdings" panose="05000000000000000000" pitchFamily="2" charset="2"/>
              <a:buChar char="v"/>
            </a:pP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Gợi</a:t>
            </a:r>
            <a:r>
              <a:rPr lang="en-US" altLang="en-US" sz="2400" b="1" dirty="0">
                <a:solidFill>
                  <a:srgbClr val="002060"/>
                </a:solidFill>
                <a:latin typeface="Times New Roman" panose="02020603050405020304" pitchFamily="18" charset="0"/>
                <a:cs typeface="Times New Roman" panose="02020603050405020304" pitchFamily="18" charset="0"/>
              </a:rPr>
              <a:t> ý: </a:t>
            </a:r>
          </a:p>
          <a:p>
            <a:pPr>
              <a:spcBef>
                <a:spcPct val="50000"/>
              </a:spcBef>
            </a:pPr>
            <a:r>
              <a:rPr lang="en-US" altLang="en-US" sz="2400" b="1" dirty="0">
                <a:solidFill>
                  <a:srgbClr val="002060"/>
                </a:solidFill>
                <a:latin typeface="Times New Roman" panose="02020603050405020304" pitchFamily="18" charset="0"/>
                <a:cs typeface="Times New Roman" panose="02020603050405020304" pitchFamily="18" charset="0"/>
              </a:rPr>
              <a:t>1. </a:t>
            </a:r>
            <a:r>
              <a:rPr lang="en-US" altLang="en-US" sz="2400" b="1" dirty="0" err="1">
                <a:solidFill>
                  <a:srgbClr val="002060"/>
                </a:solidFill>
                <a:latin typeface="Times New Roman" panose="02020603050405020304" pitchFamily="18" charset="0"/>
                <a:cs typeface="Times New Roman" panose="02020603050405020304" pitchFamily="18" charset="0"/>
              </a:rPr>
              <a:t>Xây</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dựng</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dàn</a:t>
            </a:r>
            <a:r>
              <a:rPr lang="en-US" altLang="en-US" sz="2400" b="1" dirty="0">
                <a:solidFill>
                  <a:srgbClr val="002060"/>
                </a:solidFill>
                <a:latin typeface="Times New Roman" panose="02020603050405020304" pitchFamily="18" charset="0"/>
                <a:cs typeface="Times New Roman" panose="02020603050405020304" pitchFamily="18" charset="0"/>
              </a:rPr>
              <a:t> ý:</a:t>
            </a:r>
            <a:endParaRPr lang="en-US" altLang="en-US" sz="2400" dirty="0">
              <a:solidFill>
                <a:srgbClr val="002060"/>
              </a:solidFill>
              <a:latin typeface="Times New Roman" panose="02020603050405020304" pitchFamily="18" charset="0"/>
              <a:cs typeface="Times New Roman" panose="02020603050405020304" pitchFamily="18" charset="0"/>
            </a:endParaRPr>
          </a:p>
          <a:p>
            <a:pPr>
              <a:spcBef>
                <a:spcPct val="50000"/>
              </a:spcBef>
            </a:pP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Giới</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thiệu</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cây</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định</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tả</a:t>
            </a:r>
            <a:r>
              <a:rPr lang="en-US" altLang="en-US" sz="2400" dirty="0">
                <a:solidFill>
                  <a:srgbClr val="002060"/>
                </a:solidFill>
                <a:latin typeface="Times New Roman" panose="02020603050405020304" pitchFamily="18" charset="0"/>
                <a:cs typeface="Times New Roman" panose="02020603050405020304" pitchFamily="18" charset="0"/>
              </a:rPr>
              <a:t>.</a:t>
            </a:r>
          </a:p>
          <a:p>
            <a:pPr marL="342900" indent="-342900">
              <a:spcBef>
                <a:spcPct val="50000"/>
              </a:spcBef>
              <a:buFontTx/>
              <a:buChar char="-"/>
            </a:pPr>
            <a:r>
              <a:rPr lang="en-US" altLang="en-US" sz="2400" dirty="0" err="1">
                <a:solidFill>
                  <a:srgbClr val="002060"/>
                </a:solidFill>
                <a:latin typeface="Times New Roman" panose="02020603050405020304" pitchFamily="18" charset="0"/>
                <a:cs typeface="Times New Roman" panose="02020603050405020304" pitchFamily="18" charset="0"/>
              </a:rPr>
              <a:t>Tả</a:t>
            </a:r>
            <a:r>
              <a:rPr lang="en-US" altLang="en-US" sz="2400" dirty="0">
                <a:solidFill>
                  <a:srgbClr val="002060"/>
                </a:solidFill>
                <a:latin typeface="Times New Roman" panose="02020603050405020304" pitchFamily="18" charset="0"/>
                <a:cs typeface="Times New Roman" panose="02020603050405020304" pitchFamily="18" charset="0"/>
              </a:rPr>
              <a:t> bao </a:t>
            </a:r>
            <a:r>
              <a:rPr lang="en-US" altLang="en-US" sz="2400" dirty="0" err="1">
                <a:solidFill>
                  <a:srgbClr val="002060"/>
                </a:solidFill>
                <a:latin typeface="Times New Roman" panose="02020603050405020304" pitchFamily="18" charset="0"/>
                <a:cs typeface="Times New Roman" panose="02020603050405020304" pitchFamily="18" charset="0"/>
              </a:rPr>
              <a:t>quát</a:t>
            </a:r>
            <a:r>
              <a:rPr lang="en-US" altLang="en-US" sz="2400" dirty="0">
                <a:solidFill>
                  <a:srgbClr val="002060"/>
                </a:solidFill>
                <a:latin typeface="Times New Roman" panose="02020603050405020304" pitchFamily="18" charset="0"/>
                <a:cs typeface="Times New Roman" panose="02020603050405020304" pitchFamily="18" charset="0"/>
              </a:rPr>
              <a:t>.</a:t>
            </a:r>
          </a:p>
          <a:p>
            <a:pPr marL="342900" indent="-342900">
              <a:spcBef>
                <a:spcPct val="50000"/>
              </a:spcBef>
              <a:buFontTx/>
              <a:buChar char="-"/>
            </a:pPr>
            <a:r>
              <a:rPr lang="en-US" altLang="en-US" sz="2400" dirty="0" err="1">
                <a:solidFill>
                  <a:srgbClr val="002060"/>
                </a:solidFill>
                <a:latin typeface="Times New Roman" panose="02020603050405020304" pitchFamily="18" charset="0"/>
                <a:cs typeface="Times New Roman" panose="02020603050405020304" pitchFamily="18" charset="0"/>
              </a:rPr>
              <a:t>Tả</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từng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bộ</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phận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của</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cây</a:t>
            </a:r>
            <a:r>
              <a:rPr lang="en-US" altLang="en-US" sz="2400" dirty="0">
                <a:solidFill>
                  <a:srgbClr val="002060"/>
                </a:solidFill>
                <a:latin typeface="Times New Roman" panose="02020603050405020304" pitchFamily="18" charset="0"/>
                <a:cs typeface="Times New Roman" panose="02020603050405020304" pitchFamily="18" charset="0"/>
              </a:rPr>
              <a:t>.</a:t>
            </a:r>
          </a:p>
          <a:p>
            <a:pPr marL="342900" indent="-342900">
              <a:spcBef>
                <a:spcPct val="50000"/>
              </a:spcBef>
              <a:buFontTx/>
              <a:buChar char="-"/>
            </a:pPr>
            <a:r>
              <a:rPr lang="en-US" altLang="en-US" sz="2400" dirty="0" err="1">
                <a:solidFill>
                  <a:srgbClr val="002060"/>
                </a:solidFill>
                <a:latin typeface="Times New Roman" panose="02020603050405020304" pitchFamily="18" charset="0"/>
                <a:cs typeface="Times New Roman" panose="02020603050405020304" pitchFamily="18" charset="0"/>
              </a:rPr>
              <a:t>Nêu</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lợi</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ích</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của</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cây</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nêu</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cảm</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nghĩ</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của</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em</a:t>
            </a:r>
            <a:r>
              <a:rPr lang="en-US" altLang="en-US" sz="2400" dirty="0">
                <a:solidFill>
                  <a:srgbClr val="002060"/>
                </a:solidFill>
                <a:latin typeface="Times New Roman" panose="02020603050405020304" pitchFamily="18" charset="0"/>
                <a:cs typeface="Times New Roman" panose="02020603050405020304" pitchFamily="18" charset="0"/>
              </a:rPr>
              <a:t>.</a:t>
            </a:r>
          </a:p>
        </p:txBody>
      </p:sp>
      <p:sp>
        <p:nvSpPr>
          <p:cNvPr id="8" name="Right Arrow 5">
            <a:extLst>
              <a:ext uri="{FF2B5EF4-FFF2-40B4-BE49-F238E27FC236}">
                <a16:creationId xmlns:a16="http://schemas.microsoft.com/office/drawing/2014/main" id="{0DF3C791-FDB6-4DA6-B3B7-937B8D3A3837}"/>
              </a:ext>
            </a:extLst>
          </p:cNvPr>
          <p:cNvSpPr/>
          <p:nvPr/>
        </p:nvSpPr>
        <p:spPr>
          <a:xfrm>
            <a:off x="4860032" y="2571428"/>
            <a:ext cx="1245758" cy="152400"/>
          </a:xfrm>
          <a:prstGeom prst="rightArrow">
            <a:avLst/>
          </a:prstGeom>
          <a:solidFill>
            <a:srgbClr val="0000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p>
        </p:txBody>
      </p:sp>
      <p:sp>
        <p:nvSpPr>
          <p:cNvPr id="9" name="Rectangle 6">
            <a:extLst>
              <a:ext uri="{FF2B5EF4-FFF2-40B4-BE49-F238E27FC236}">
                <a16:creationId xmlns:a16="http://schemas.microsoft.com/office/drawing/2014/main" id="{8F3C4619-7D54-4F62-8C43-2B71E8BCC236}"/>
              </a:ext>
            </a:extLst>
          </p:cNvPr>
          <p:cNvSpPr>
            <a:spLocks noChangeArrowheads="1"/>
          </p:cNvSpPr>
          <p:nvPr/>
        </p:nvSpPr>
        <p:spPr bwMode="auto">
          <a:xfrm>
            <a:off x="6224853" y="2361878"/>
            <a:ext cx="13287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solidFill>
                  <a:srgbClr val="FF0000"/>
                </a:solidFill>
                <a:latin typeface="HP001 4 hàng" panose="020B0603050302020204" pitchFamily="34" charset="0"/>
              </a:rPr>
              <a:t>Mở bài</a:t>
            </a:r>
          </a:p>
        </p:txBody>
      </p:sp>
      <p:sp>
        <p:nvSpPr>
          <p:cNvPr id="10" name="Right Brace 7">
            <a:extLst>
              <a:ext uri="{FF2B5EF4-FFF2-40B4-BE49-F238E27FC236}">
                <a16:creationId xmlns:a16="http://schemas.microsoft.com/office/drawing/2014/main" id="{BD1AC1F9-0F4D-4819-9627-AF5B1C291CAB}"/>
              </a:ext>
            </a:extLst>
          </p:cNvPr>
          <p:cNvSpPr/>
          <p:nvPr/>
        </p:nvSpPr>
        <p:spPr>
          <a:xfrm>
            <a:off x="4683776" y="3162541"/>
            <a:ext cx="447675" cy="735012"/>
          </a:xfrm>
          <a:prstGeom prst="rightBrace">
            <a:avLst/>
          </a:prstGeom>
          <a:noFill/>
          <a:ln w="254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vi-VN"/>
          </a:p>
        </p:txBody>
      </p:sp>
      <p:sp>
        <p:nvSpPr>
          <p:cNvPr id="11" name="Right Arrow 8">
            <a:extLst>
              <a:ext uri="{FF2B5EF4-FFF2-40B4-BE49-F238E27FC236}">
                <a16:creationId xmlns:a16="http://schemas.microsoft.com/office/drawing/2014/main" id="{A6F84648-E112-4436-8ED1-2A1A80821AFF}"/>
              </a:ext>
            </a:extLst>
          </p:cNvPr>
          <p:cNvSpPr/>
          <p:nvPr/>
        </p:nvSpPr>
        <p:spPr>
          <a:xfrm>
            <a:off x="5414026" y="3411778"/>
            <a:ext cx="876300" cy="152400"/>
          </a:xfrm>
          <a:prstGeom prst="rightArrow">
            <a:avLst/>
          </a:prstGeom>
          <a:solidFill>
            <a:srgbClr val="0000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p>
        </p:txBody>
      </p:sp>
      <p:sp>
        <p:nvSpPr>
          <p:cNvPr id="12" name="Rectangle 9">
            <a:extLst>
              <a:ext uri="{FF2B5EF4-FFF2-40B4-BE49-F238E27FC236}">
                <a16:creationId xmlns:a16="http://schemas.microsoft.com/office/drawing/2014/main" id="{F2D106FB-09AA-4BEE-AD13-BC8616F75B63}"/>
              </a:ext>
            </a:extLst>
          </p:cNvPr>
          <p:cNvSpPr>
            <a:spLocks noChangeArrowheads="1"/>
          </p:cNvSpPr>
          <p:nvPr/>
        </p:nvSpPr>
        <p:spPr bwMode="auto">
          <a:xfrm>
            <a:off x="6409389" y="3221278"/>
            <a:ext cx="17033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solidFill>
                  <a:srgbClr val="FF0000"/>
                </a:solidFill>
                <a:latin typeface="HP001 4 hàng" panose="020B0603050302020204" pitchFamily="34" charset="0"/>
              </a:rPr>
              <a:t>Thân bài</a:t>
            </a:r>
          </a:p>
        </p:txBody>
      </p:sp>
      <p:sp>
        <p:nvSpPr>
          <p:cNvPr id="13" name="Right Arrow 10">
            <a:extLst>
              <a:ext uri="{FF2B5EF4-FFF2-40B4-BE49-F238E27FC236}">
                <a16:creationId xmlns:a16="http://schemas.microsoft.com/office/drawing/2014/main" id="{D749ED32-8644-4ACC-823E-7FBC6F4337E2}"/>
              </a:ext>
            </a:extLst>
          </p:cNvPr>
          <p:cNvSpPr/>
          <p:nvPr/>
        </p:nvSpPr>
        <p:spPr>
          <a:xfrm>
            <a:off x="6636326" y="4148713"/>
            <a:ext cx="533400" cy="177800"/>
          </a:xfrm>
          <a:prstGeom prst="rightArrow">
            <a:avLst/>
          </a:prstGeom>
          <a:solidFill>
            <a:srgbClr val="0000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p>
        </p:txBody>
      </p:sp>
      <p:sp>
        <p:nvSpPr>
          <p:cNvPr id="16" name="Rectangle 11">
            <a:extLst>
              <a:ext uri="{FF2B5EF4-FFF2-40B4-BE49-F238E27FC236}">
                <a16:creationId xmlns:a16="http://schemas.microsoft.com/office/drawing/2014/main" id="{A5A0D8A6-DF83-41DB-976E-17ED1B2C31E9}"/>
              </a:ext>
            </a:extLst>
          </p:cNvPr>
          <p:cNvSpPr>
            <a:spLocks noChangeArrowheads="1"/>
          </p:cNvSpPr>
          <p:nvPr/>
        </p:nvSpPr>
        <p:spPr bwMode="auto">
          <a:xfrm>
            <a:off x="7196714" y="3983613"/>
            <a:ext cx="13446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dirty="0" err="1">
                <a:solidFill>
                  <a:srgbClr val="FF0000"/>
                </a:solidFill>
                <a:latin typeface="HP001 4 hàng" panose="020B0603050302020204" pitchFamily="34" charset="0"/>
              </a:rPr>
              <a:t>Kết</a:t>
            </a:r>
            <a:r>
              <a:rPr lang="en-US" altLang="en-US" sz="2800" b="1" dirty="0">
                <a:solidFill>
                  <a:srgbClr val="FF0000"/>
                </a:solidFill>
                <a:latin typeface="HP001 4 hàng" panose="020B0603050302020204" pitchFamily="34" charset="0"/>
              </a:rPr>
              <a:t> </a:t>
            </a:r>
            <a:r>
              <a:rPr lang="en-US" altLang="en-US" sz="2800" b="1" dirty="0" err="1">
                <a:solidFill>
                  <a:srgbClr val="FF0000"/>
                </a:solidFill>
                <a:latin typeface="HP001 4 hàng" panose="020B0603050302020204" pitchFamily="34" charset="0"/>
              </a:rPr>
              <a:t>bài</a:t>
            </a:r>
            <a:endParaRPr lang="en-US" altLang="en-US" sz="2800" b="1" dirty="0">
              <a:solidFill>
                <a:srgbClr val="FF0000"/>
              </a:solidFill>
              <a:latin typeface="HP001 4 hàng" panose="020B0603050302020204" pitchFamily="34" charset="0"/>
            </a:endParaRPr>
          </a:p>
        </p:txBody>
      </p:sp>
    </p:spTree>
    <p:custDataLst>
      <p:tags r:id="rId1"/>
    </p:custDataLst>
    <p:extLst>
      <p:ext uri="{BB962C8B-B14F-4D97-AF65-F5344CB8AC3E}">
        <p14:creationId xmlns:p14="http://schemas.microsoft.com/office/powerpoint/2010/main" val="1938807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strips(upRight)">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grpId="0"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strips(upRight)">
                                      <p:cBhvr>
                                        <p:cTn id="17" dur="500"/>
                                        <p:tgtEl>
                                          <p:spTgt spid="15">
                                            <p:txEl>
                                              <p:pRg st="1" end="1"/>
                                            </p:txEl>
                                          </p:spTgt>
                                        </p:tgtEl>
                                      </p:cBhvr>
                                    </p:animEffect>
                                  </p:childTnLst>
                                </p:cTn>
                              </p:par>
                              <p:par>
                                <p:cTn id="18" presetID="18" presetClass="entr" presetSubtype="3" fill="hold" grpId="0" nodeType="withEffect">
                                  <p:stCondLst>
                                    <p:cond delay="0"/>
                                  </p:stCondLst>
                                  <p:childTnLst>
                                    <p:set>
                                      <p:cBhvr>
                                        <p:cTn id="19" dur="1" fill="hold">
                                          <p:stCondLst>
                                            <p:cond delay="0"/>
                                          </p:stCondLst>
                                        </p:cTn>
                                        <p:tgtEl>
                                          <p:spTgt spid="15">
                                            <p:txEl>
                                              <p:pRg st="2" end="2"/>
                                            </p:txEl>
                                          </p:spTgt>
                                        </p:tgtEl>
                                        <p:attrNameLst>
                                          <p:attrName>style.visibility</p:attrName>
                                        </p:attrNameLst>
                                      </p:cBhvr>
                                      <p:to>
                                        <p:strVal val="visible"/>
                                      </p:to>
                                    </p:set>
                                    <p:animEffect transition="in" filter="strips(upRight)">
                                      <p:cBhvr>
                                        <p:cTn id="20" dur="500"/>
                                        <p:tgtEl>
                                          <p:spTgt spid="15">
                                            <p:txEl>
                                              <p:pRg st="2" end="2"/>
                                            </p:txEl>
                                          </p:spTgt>
                                        </p:tgtEl>
                                      </p:cBhvr>
                                    </p:animEffect>
                                  </p:childTnLst>
                                </p:cTn>
                              </p:par>
                              <p:par>
                                <p:cTn id="21" presetID="18" presetClass="entr" presetSubtype="3" fill="hold" grpId="0" nodeType="withEffect">
                                  <p:stCondLst>
                                    <p:cond delay="0"/>
                                  </p:stCondLst>
                                  <p:childTnLst>
                                    <p:set>
                                      <p:cBhvr>
                                        <p:cTn id="22" dur="1" fill="hold">
                                          <p:stCondLst>
                                            <p:cond delay="0"/>
                                          </p:stCondLst>
                                        </p:cTn>
                                        <p:tgtEl>
                                          <p:spTgt spid="15">
                                            <p:txEl>
                                              <p:pRg st="3" end="3"/>
                                            </p:txEl>
                                          </p:spTgt>
                                        </p:tgtEl>
                                        <p:attrNameLst>
                                          <p:attrName>style.visibility</p:attrName>
                                        </p:attrNameLst>
                                      </p:cBhvr>
                                      <p:to>
                                        <p:strVal val="visible"/>
                                      </p:to>
                                    </p:set>
                                    <p:animEffect transition="in" filter="strips(upRight)">
                                      <p:cBhvr>
                                        <p:cTn id="23" dur="500"/>
                                        <p:tgtEl>
                                          <p:spTgt spid="15">
                                            <p:txEl>
                                              <p:pRg st="3" end="3"/>
                                            </p:txEl>
                                          </p:spTgt>
                                        </p:tgtEl>
                                      </p:cBhvr>
                                    </p:animEffect>
                                  </p:childTnLst>
                                </p:cTn>
                              </p:par>
                              <p:par>
                                <p:cTn id="24" presetID="18" presetClass="entr" presetSubtype="3" fill="hold" grpId="0" nodeType="withEffect">
                                  <p:stCondLst>
                                    <p:cond delay="0"/>
                                  </p:stCondLst>
                                  <p:childTnLst>
                                    <p:set>
                                      <p:cBhvr>
                                        <p:cTn id="25" dur="1" fill="hold">
                                          <p:stCondLst>
                                            <p:cond delay="0"/>
                                          </p:stCondLst>
                                        </p:cTn>
                                        <p:tgtEl>
                                          <p:spTgt spid="15">
                                            <p:txEl>
                                              <p:pRg st="4" end="4"/>
                                            </p:txEl>
                                          </p:spTgt>
                                        </p:tgtEl>
                                        <p:attrNameLst>
                                          <p:attrName>style.visibility</p:attrName>
                                        </p:attrNameLst>
                                      </p:cBhvr>
                                      <p:to>
                                        <p:strVal val="visible"/>
                                      </p:to>
                                    </p:set>
                                    <p:animEffect transition="in" filter="strips(upRight)">
                                      <p:cBhvr>
                                        <p:cTn id="26" dur="500"/>
                                        <p:tgtEl>
                                          <p:spTgt spid="15">
                                            <p:txEl>
                                              <p:pRg st="4" end="4"/>
                                            </p:txEl>
                                          </p:spTgt>
                                        </p:tgtEl>
                                      </p:cBhvr>
                                    </p:animEffect>
                                  </p:childTnLst>
                                </p:cTn>
                              </p:par>
                              <p:par>
                                <p:cTn id="27" presetID="18" presetClass="entr" presetSubtype="3" fill="hold" grpId="0" nodeType="withEffect">
                                  <p:stCondLst>
                                    <p:cond delay="0"/>
                                  </p:stCondLst>
                                  <p:childTnLst>
                                    <p:set>
                                      <p:cBhvr>
                                        <p:cTn id="28" dur="1" fill="hold">
                                          <p:stCondLst>
                                            <p:cond delay="0"/>
                                          </p:stCondLst>
                                        </p:cTn>
                                        <p:tgtEl>
                                          <p:spTgt spid="15">
                                            <p:txEl>
                                              <p:pRg st="5" end="5"/>
                                            </p:txEl>
                                          </p:spTgt>
                                        </p:tgtEl>
                                        <p:attrNameLst>
                                          <p:attrName>style.visibility</p:attrName>
                                        </p:attrNameLst>
                                      </p:cBhvr>
                                      <p:to>
                                        <p:strVal val="visible"/>
                                      </p:to>
                                    </p:set>
                                    <p:animEffect transition="in" filter="strips(upRight)">
                                      <p:cBhvr>
                                        <p:cTn id="29" dur="500"/>
                                        <p:tgtEl>
                                          <p:spTgt spid="15">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childTnLst>
                                </p:cTn>
                              </p:par>
                            </p:childTnLst>
                          </p:cTn>
                        </p:par>
                        <p:par>
                          <p:cTn id="44" fill="hold">
                            <p:stCondLst>
                              <p:cond delay="0"/>
                            </p:stCondLst>
                            <p:childTnLst>
                              <p:par>
                                <p:cTn id="45" presetID="1" presetClass="entr" presetSubtype="0"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par>
                          <p:cTn id="47" fill="hold">
                            <p:stCondLst>
                              <p:cond delay="0"/>
                            </p:stCondLst>
                            <p:childTnLst>
                              <p:par>
                                <p:cTn id="48" presetID="10" presetClass="entr" presetSubtype="0"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uiExpand="1" build="p"/>
      <p:bldP spid="8" grpId="0" animBg="1"/>
      <p:bldP spid="9" grpId="0"/>
      <p:bldP spid="10" grpId="0" animBg="1"/>
      <p:bldP spid="11" grpId="0" animBg="1"/>
      <p:bldP spid="12" grpId="0"/>
      <p:bldP spid="13" grpId="0" animBg="1"/>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200" r="5200"/>
          <a:stretch/>
        </p:blipFill>
        <p:spPr>
          <a:xfrm>
            <a:off x="-36512" y="0"/>
            <a:ext cx="9217024" cy="5143500"/>
          </a:xfrm>
          <a:prstGeom prst="rect">
            <a:avLst/>
          </a:prstGeom>
        </p:spPr>
      </p:pic>
      <p:pic>
        <p:nvPicPr>
          <p:cNvPr id="4"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576045" y="267494"/>
            <a:ext cx="8167883" cy="4602156"/>
          </a:xfrm>
          <a:prstGeom prst="roundRect">
            <a:avLst>
              <a:gd name="adj" fmla="val 8436"/>
            </a:avLst>
          </a:prstGeom>
          <a:solidFill>
            <a:schemeClr val="bg1"/>
          </a:solidFill>
          <a:ln>
            <a:no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 Box 15"/>
          <p:cNvSpPr txBox="1">
            <a:spLocks noChangeArrowheads="1"/>
          </p:cNvSpPr>
          <p:nvPr/>
        </p:nvSpPr>
        <p:spPr bwMode="auto">
          <a:xfrm>
            <a:off x="2766523" y="683551"/>
            <a:ext cx="4142184" cy="707886"/>
          </a:xfrm>
          <a:prstGeom prst="rect">
            <a:avLst/>
          </a:prstGeom>
          <a:noFill/>
          <a:ln w="9525">
            <a:noFill/>
            <a:miter lim="800000"/>
            <a:headEnd/>
            <a:tailEnd/>
          </a:ln>
        </p:spPr>
        <p:txBody>
          <a:bodyPr wrap="square">
            <a:spAutoFit/>
          </a:bodyPr>
          <a:lstStyle/>
          <a:p>
            <a:pPr>
              <a:spcBef>
                <a:spcPct val="50000"/>
              </a:spcBef>
            </a:pPr>
            <a:r>
              <a:rPr lang="en-US" sz="4000" b="1" dirty="0" err="1">
                <a:solidFill>
                  <a:srgbClr val="0070C0"/>
                </a:solidFill>
                <a:latin typeface="UTM Avo" panose="02040603050506020204" pitchFamily="18" charset="0"/>
              </a:rPr>
              <a:t>Cây</a:t>
            </a:r>
            <a:r>
              <a:rPr lang="en-US" sz="4000" b="1" dirty="0">
                <a:solidFill>
                  <a:srgbClr val="0070C0"/>
                </a:solidFill>
                <a:latin typeface="UTM Avo" panose="02040603050506020204" pitchFamily="18" charset="0"/>
              </a:rPr>
              <a:t> </a:t>
            </a:r>
            <a:r>
              <a:rPr lang="en-US" sz="4000" b="1" dirty="0" err="1">
                <a:solidFill>
                  <a:srgbClr val="0070C0"/>
                </a:solidFill>
                <a:latin typeface="UTM Avo" panose="02040603050506020204" pitchFamily="18" charset="0"/>
              </a:rPr>
              <a:t>bóng</a:t>
            </a:r>
            <a:r>
              <a:rPr lang="en-US" sz="4000" b="1" dirty="0">
                <a:solidFill>
                  <a:srgbClr val="0070C0"/>
                </a:solidFill>
                <a:latin typeface="UTM Avo" panose="02040603050506020204" pitchFamily="18" charset="0"/>
              </a:rPr>
              <a:t> </a:t>
            </a:r>
            <a:r>
              <a:rPr lang="en-US" sz="4000" b="1" dirty="0" err="1">
                <a:solidFill>
                  <a:srgbClr val="0070C0"/>
                </a:solidFill>
                <a:latin typeface="UTM Avo" panose="02040603050506020204" pitchFamily="18" charset="0"/>
              </a:rPr>
              <a:t>mát</a:t>
            </a:r>
            <a:endParaRPr lang="en-US" sz="4000" b="1" dirty="0">
              <a:solidFill>
                <a:srgbClr val="0070C0"/>
              </a:solidFill>
              <a:latin typeface="UTM Avo" panose="02040603050506020204" pitchFamily="18" charset="0"/>
            </a:endParaRPr>
          </a:p>
        </p:txBody>
      </p:sp>
      <p:pic>
        <p:nvPicPr>
          <p:cNvPr id="7" name="Picture 16" descr="A01 (2)"/>
          <p:cNvPicPr>
            <a:picLocks noChangeAspect="1" noChangeArrowheads="1"/>
          </p:cNvPicPr>
          <p:nvPr/>
        </p:nvPicPr>
        <p:blipFill>
          <a:blip r:embed="rId5" cstate="print"/>
          <a:srcRect/>
          <a:stretch>
            <a:fillRect/>
          </a:stretch>
        </p:blipFill>
        <p:spPr bwMode="auto">
          <a:xfrm>
            <a:off x="3477609" y="1508406"/>
            <a:ext cx="2430685" cy="1986875"/>
          </a:xfrm>
          <a:prstGeom prst="rect">
            <a:avLst/>
          </a:prstGeom>
          <a:ln>
            <a:noFill/>
          </a:ln>
          <a:effectLst>
            <a:softEdge rad="112500"/>
          </a:effectLst>
        </p:spPr>
      </p:pic>
      <p:pic>
        <p:nvPicPr>
          <p:cNvPr id="9" name="Picture 22" descr="A01 (3)"/>
          <p:cNvPicPr>
            <a:picLocks noChangeAspect="1" noChangeArrowheads="1"/>
          </p:cNvPicPr>
          <p:nvPr/>
        </p:nvPicPr>
        <p:blipFill>
          <a:blip r:embed="rId6" cstate="print"/>
          <a:srcRect/>
          <a:stretch>
            <a:fillRect/>
          </a:stretch>
        </p:blipFill>
        <p:spPr bwMode="auto">
          <a:xfrm>
            <a:off x="6084168" y="1525183"/>
            <a:ext cx="2485927" cy="1953322"/>
          </a:xfrm>
          <a:prstGeom prst="rect">
            <a:avLst/>
          </a:prstGeom>
          <a:ln>
            <a:noFill/>
          </a:ln>
          <a:effectLst>
            <a:softEdge rad="112500"/>
          </a:effectLst>
        </p:spPr>
      </p:pic>
      <p:pic>
        <p:nvPicPr>
          <p:cNvPr id="10" name="Picture 24" descr="PHUONG%20VY"/>
          <p:cNvPicPr>
            <a:picLocks noChangeAspect="1" noChangeArrowheads="1"/>
          </p:cNvPicPr>
          <p:nvPr/>
        </p:nvPicPr>
        <p:blipFill>
          <a:blip r:embed="rId7"/>
          <a:srcRect/>
          <a:stretch>
            <a:fillRect/>
          </a:stretch>
        </p:blipFill>
        <p:spPr bwMode="auto">
          <a:xfrm>
            <a:off x="675639" y="1491630"/>
            <a:ext cx="2651655" cy="1986875"/>
          </a:xfrm>
          <a:prstGeom prst="rect">
            <a:avLst/>
          </a:prstGeom>
          <a:ln>
            <a:noFill/>
          </a:ln>
          <a:effectLst>
            <a:softEdge rad="112500"/>
          </a:effectLst>
        </p:spPr>
      </p:pic>
      <p:sp>
        <p:nvSpPr>
          <p:cNvPr id="11" name="Text Box 11"/>
          <p:cNvSpPr txBox="1">
            <a:spLocks noChangeArrowheads="1"/>
          </p:cNvSpPr>
          <p:nvPr/>
        </p:nvSpPr>
        <p:spPr bwMode="auto">
          <a:xfrm>
            <a:off x="1087511" y="3384954"/>
            <a:ext cx="2438400" cy="457200"/>
          </a:xfrm>
          <a:prstGeom prst="rect">
            <a:avLst/>
          </a:prstGeom>
          <a:noFill/>
          <a:ln w="9525">
            <a:noFill/>
            <a:miter lim="800000"/>
            <a:headEnd/>
            <a:tailEnd/>
          </a:ln>
        </p:spPr>
        <p:txBody>
          <a:bodyPr>
            <a:spAutoFit/>
          </a:bodyPr>
          <a:lstStyle/>
          <a:p>
            <a:pP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phượng</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vĩ</a:t>
            </a:r>
            <a:endParaRPr lang="en-US" sz="2400" dirty="0">
              <a:solidFill>
                <a:srgbClr val="0070C0"/>
              </a:solidFill>
              <a:latin typeface="UTM Avo" panose="02040603050506020204" pitchFamily="18" charset="0"/>
            </a:endParaRPr>
          </a:p>
        </p:txBody>
      </p:sp>
      <p:sp>
        <p:nvSpPr>
          <p:cNvPr id="12" name="Text Box 12"/>
          <p:cNvSpPr txBox="1">
            <a:spLocks noChangeArrowheads="1"/>
          </p:cNvSpPr>
          <p:nvPr/>
        </p:nvSpPr>
        <p:spPr bwMode="auto">
          <a:xfrm>
            <a:off x="6676789" y="3383651"/>
            <a:ext cx="1752600" cy="457200"/>
          </a:xfrm>
          <a:prstGeom prst="rect">
            <a:avLst/>
          </a:prstGeom>
          <a:noFill/>
          <a:ln w="9525">
            <a:noFill/>
            <a:miter lim="800000"/>
            <a:headEnd/>
            <a:tailEnd/>
          </a:ln>
        </p:spPr>
        <p:txBody>
          <a:bodyPr>
            <a:spAutoFit/>
          </a:bodyPr>
          <a:lstStyle/>
          <a:p>
            <a:pP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bàng</a:t>
            </a:r>
            <a:r>
              <a:rPr lang="en-US" sz="2400" dirty="0">
                <a:solidFill>
                  <a:srgbClr val="0070C0"/>
                </a:solidFill>
                <a:latin typeface="UTM Avo" panose="02040603050506020204" pitchFamily="18" charset="0"/>
              </a:rPr>
              <a:t> </a:t>
            </a:r>
          </a:p>
        </p:txBody>
      </p:sp>
      <p:sp>
        <p:nvSpPr>
          <p:cNvPr id="13" name="Text Box 13"/>
          <p:cNvSpPr txBox="1">
            <a:spLocks noChangeArrowheads="1"/>
          </p:cNvSpPr>
          <p:nvPr/>
        </p:nvSpPr>
        <p:spPr bwMode="auto">
          <a:xfrm>
            <a:off x="4221768" y="3383651"/>
            <a:ext cx="1547861" cy="461665"/>
          </a:xfrm>
          <a:prstGeom prst="rect">
            <a:avLst/>
          </a:prstGeom>
          <a:noFill/>
          <a:ln w="9525">
            <a:noFill/>
            <a:miter lim="800000"/>
            <a:headEnd/>
            <a:tailEnd/>
          </a:ln>
        </p:spPr>
        <p:txBody>
          <a:bodyPr wrap="square">
            <a:spAutoFit/>
          </a:bodyPr>
          <a:lstStyle/>
          <a:p>
            <a:pP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đa</a:t>
            </a:r>
            <a:endParaRPr lang="en-US" sz="2400" dirty="0">
              <a:solidFill>
                <a:srgbClr val="0070C0"/>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3889950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linds(horizontal)">
                                      <p:cBhvr>
                                        <p:cTn id="16" dur="500"/>
                                        <p:tgtEl>
                                          <p:spTgt spid="11"/>
                                        </p:tgtEl>
                                      </p:cBhvr>
                                    </p:animEffect>
                                  </p:childTnLst>
                                </p:cTn>
                              </p:par>
                            </p:childTnLst>
                          </p:cTn>
                        </p:par>
                        <p:par>
                          <p:cTn id="17" fill="hold">
                            <p:stCondLst>
                              <p:cond delay="1000"/>
                            </p:stCondLst>
                            <p:childTnLst>
                              <p:par>
                                <p:cTn id="18" presetID="5" presetClass="entr" presetSubtype="1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heckerboard(across)">
                                      <p:cBhvr>
                                        <p:cTn id="20" dur="500"/>
                                        <p:tgtEl>
                                          <p:spTgt spid="7"/>
                                        </p:tgtEl>
                                      </p:cBhvr>
                                    </p:animEffect>
                                  </p:childTnLst>
                                </p:cTn>
                              </p:par>
                            </p:childTnLst>
                          </p:cTn>
                        </p:par>
                        <p:par>
                          <p:cTn id="21" fill="hold">
                            <p:stCondLst>
                              <p:cond delay="1500"/>
                            </p:stCondLst>
                            <p:childTnLst>
                              <p:par>
                                <p:cTn id="22" presetID="5" presetClass="entr" presetSubtype="1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heckerboard(across)">
                                      <p:cBhvr>
                                        <p:cTn id="24" dur="500"/>
                                        <p:tgtEl>
                                          <p:spTgt spid="13"/>
                                        </p:tgtEl>
                                      </p:cBhvr>
                                    </p:animEffect>
                                  </p:childTnLst>
                                </p:cTn>
                              </p:par>
                            </p:childTnLst>
                          </p:cTn>
                        </p:par>
                        <p:par>
                          <p:cTn id="25" fill="hold">
                            <p:stCondLst>
                              <p:cond delay="2000"/>
                            </p:stCondLst>
                            <p:childTnLst>
                              <p:par>
                                <p:cTn id="26" presetID="4" presetClass="entr" presetSubtype="16"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ox(in)">
                                      <p:cBhvr>
                                        <p:cTn id="28" dur="500"/>
                                        <p:tgtEl>
                                          <p:spTgt spid="9"/>
                                        </p:tgtEl>
                                      </p:cBhvr>
                                    </p:animEffect>
                                  </p:childTnLst>
                                </p:cTn>
                              </p:par>
                            </p:childTnLst>
                          </p:cTn>
                        </p:par>
                        <p:par>
                          <p:cTn id="29" fill="hold">
                            <p:stCondLst>
                              <p:cond delay="2500"/>
                            </p:stCondLst>
                            <p:childTnLst>
                              <p:par>
                                <p:cTn id="30" presetID="4" presetClass="entr" presetSubtype="16"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ox(in)">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200" r="5200"/>
          <a:stretch/>
        </p:blipFill>
        <p:spPr>
          <a:xfrm>
            <a:off x="-36512" y="0"/>
            <a:ext cx="9217024" cy="5143500"/>
          </a:xfrm>
          <a:prstGeom prst="rect">
            <a:avLst/>
          </a:prstGeom>
        </p:spPr>
      </p:pic>
      <p:pic>
        <p:nvPicPr>
          <p:cNvPr id="4"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576045" y="267494"/>
            <a:ext cx="8167883" cy="4602156"/>
          </a:xfrm>
          <a:prstGeom prst="roundRect">
            <a:avLst>
              <a:gd name="adj" fmla="val 8436"/>
            </a:avLst>
          </a:prstGeom>
          <a:solidFill>
            <a:schemeClr val="bg1"/>
          </a:solidFill>
          <a:ln>
            <a:no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 Box 15"/>
          <p:cNvSpPr txBox="1">
            <a:spLocks noChangeArrowheads="1"/>
          </p:cNvSpPr>
          <p:nvPr/>
        </p:nvSpPr>
        <p:spPr bwMode="auto">
          <a:xfrm>
            <a:off x="2618976" y="697426"/>
            <a:ext cx="4142184" cy="1631216"/>
          </a:xfrm>
          <a:prstGeom prst="rect">
            <a:avLst/>
          </a:prstGeom>
          <a:noFill/>
          <a:ln w="9525">
            <a:noFill/>
            <a:miter lim="800000"/>
            <a:headEnd/>
            <a:tailEnd/>
          </a:ln>
        </p:spPr>
        <p:txBody>
          <a:bodyPr wrap="square">
            <a:spAutoFit/>
          </a:bodyPr>
          <a:lstStyle/>
          <a:p>
            <a:pPr algn="ctr">
              <a:spcBef>
                <a:spcPct val="50000"/>
              </a:spcBef>
            </a:pPr>
            <a:r>
              <a:rPr lang="en-US" sz="4000" b="1" dirty="0" err="1">
                <a:solidFill>
                  <a:srgbClr val="0070C0"/>
                </a:solidFill>
                <a:latin typeface="UTM Avo" panose="02040603050506020204" pitchFamily="18" charset="0"/>
              </a:rPr>
              <a:t>Cây</a:t>
            </a:r>
            <a:r>
              <a:rPr lang="en-US" sz="4000" b="1" dirty="0">
                <a:solidFill>
                  <a:srgbClr val="0070C0"/>
                </a:solidFill>
                <a:latin typeface="UTM Avo" panose="02040603050506020204" pitchFamily="18" charset="0"/>
              </a:rPr>
              <a:t> </a:t>
            </a:r>
            <a:r>
              <a:rPr lang="en-US" sz="4000" b="1" dirty="0" err="1">
                <a:solidFill>
                  <a:srgbClr val="0070C0"/>
                </a:solidFill>
                <a:latin typeface="UTM Avo" panose="02040603050506020204" pitchFamily="18" charset="0"/>
              </a:rPr>
              <a:t>ăn</a:t>
            </a:r>
            <a:r>
              <a:rPr lang="en-US" sz="4000" b="1" dirty="0">
                <a:solidFill>
                  <a:srgbClr val="0070C0"/>
                </a:solidFill>
                <a:latin typeface="UTM Avo" panose="02040603050506020204" pitchFamily="18" charset="0"/>
              </a:rPr>
              <a:t> </a:t>
            </a:r>
            <a:r>
              <a:rPr lang="en-US" sz="4000" b="1" dirty="0" err="1">
                <a:solidFill>
                  <a:srgbClr val="0070C0"/>
                </a:solidFill>
                <a:latin typeface="UTM Avo" panose="02040603050506020204" pitchFamily="18" charset="0"/>
              </a:rPr>
              <a:t>quả</a:t>
            </a:r>
            <a:endParaRPr lang="en-US" sz="4000" b="1" dirty="0">
              <a:solidFill>
                <a:srgbClr val="0070C0"/>
              </a:solidFill>
              <a:latin typeface="UTM Avo" panose="02040603050506020204" pitchFamily="18" charset="0"/>
            </a:endParaRPr>
          </a:p>
          <a:p>
            <a:pPr>
              <a:spcBef>
                <a:spcPct val="50000"/>
              </a:spcBef>
            </a:pPr>
            <a:endParaRPr lang="en-US" sz="4000" b="1" dirty="0">
              <a:solidFill>
                <a:srgbClr val="0070C0"/>
              </a:solidFill>
              <a:latin typeface="UTM Avo" panose="02040603050506020204" pitchFamily="18" charset="0"/>
            </a:endParaRPr>
          </a:p>
        </p:txBody>
      </p:sp>
      <p:pic>
        <p:nvPicPr>
          <p:cNvPr id="14" name="Picture 19" descr="Cay%20mit%20063"/>
          <p:cNvPicPr>
            <a:picLocks noChangeAspect="1" noChangeArrowheads="1"/>
          </p:cNvPicPr>
          <p:nvPr/>
        </p:nvPicPr>
        <p:blipFill>
          <a:blip r:embed="rId5"/>
          <a:srcRect/>
          <a:stretch>
            <a:fillRect/>
          </a:stretch>
        </p:blipFill>
        <p:spPr bwMode="auto">
          <a:xfrm>
            <a:off x="683568" y="1499159"/>
            <a:ext cx="2730011" cy="2265328"/>
          </a:xfrm>
          <a:prstGeom prst="rect">
            <a:avLst/>
          </a:prstGeom>
          <a:ln>
            <a:noFill/>
          </a:ln>
          <a:effectLst>
            <a:softEdge rad="112500"/>
          </a:effectLst>
        </p:spPr>
      </p:pic>
      <p:pic>
        <p:nvPicPr>
          <p:cNvPr id="15" name="Picture 23" descr="Dua-Nhao-Thom-1"/>
          <p:cNvPicPr>
            <a:picLocks noChangeAspect="1" noChangeArrowheads="1"/>
          </p:cNvPicPr>
          <p:nvPr/>
        </p:nvPicPr>
        <p:blipFill>
          <a:blip r:embed="rId6"/>
          <a:srcRect/>
          <a:stretch>
            <a:fillRect/>
          </a:stretch>
        </p:blipFill>
        <p:spPr bwMode="auto">
          <a:xfrm>
            <a:off x="6264696" y="1472603"/>
            <a:ext cx="2334362" cy="2251275"/>
          </a:xfrm>
          <a:prstGeom prst="rect">
            <a:avLst/>
          </a:prstGeom>
          <a:ln>
            <a:noFill/>
          </a:ln>
          <a:effectLst>
            <a:softEdge rad="112500"/>
          </a:effectLst>
        </p:spPr>
      </p:pic>
      <p:pic>
        <p:nvPicPr>
          <p:cNvPr id="16" name="Picture 25" descr="ANd9GcRLbn_EIy5e_q6is87MJKwubQBaOz0dKxVRYq_8FZuy1A36Ylj4"/>
          <p:cNvPicPr>
            <a:picLocks noChangeAspect="1" noChangeArrowheads="1"/>
          </p:cNvPicPr>
          <p:nvPr/>
        </p:nvPicPr>
        <p:blipFill>
          <a:blip r:embed="rId7"/>
          <a:srcRect/>
          <a:stretch>
            <a:fillRect/>
          </a:stretch>
        </p:blipFill>
        <p:spPr bwMode="auto">
          <a:xfrm>
            <a:off x="3415711" y="1482727"/>
            <a:ext cx="2812474" cy="2241152"/>
          </a:xfrm>
          <a:prstGeom prst="rect">
            <a:avLst/>
          </a:prstGeom>
          <a:ln>
            <a:noFill/>
          </a:ln>
          <a:effectLst>
            <a:softEdge rad="112500"/>
          </a:effectLst>
        </p:spPr>
      </p:pic>
      <p:sp>
        <p:nvSpPr>
          <p:cNvPr id="17" name="Text Box 12"/>
          <p:cNvSpPr txBox="1">
            <a:spLocks noChangeArrowheads="1"/>
          </p:cNvSpPr>
          <p:nvPr/>
        </p:nvSpPr>
        <p:spPr bwMode="auto">
          <a:xfrm>
            <a:off x="1091936" y="3667303"/>
            <a:ext cx="1905000" cy="457200"/>
          </a:xfrm>
          <a:prstGeom prst="rect">
            <a:avLst/>
          </a:prstGeom>
          <a:noFill/>
          <a:ln w="9525">
            <a:noFill/>
            <a:miter lim="800000"/>
            <a:headEnd/>
            <a:tailEnd/>
          </a:ln>
        </p:spPr>
        <p:txBody>
          <a:bodyPr>
            <a:spAutoFit/>
          </a:bodyPr>
          <a:lstStyle/>
          <a:p>
            <a:pPr algn="ct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mít</a:t>
            </a:r>
            <a:endParaRPr lang="en-US" sz="2400" dirty="0">
              <a:solidFill>
                <a:srgbClr val="0070C0"/>
              </a:solidFill>
              <a:latin typeface="UTM Avo" panose="02040603050506020204" pitchFamily="18" charset="0"/>
            </a:endParaRPr>
          </a:p>
        </p:txBody>
      </p:sp>
      <p:sp>
        <p:nvSpPr>
          <p:cNvPr id="18" name="Text Box 13"/>
          <p:cNvSpPr txBox="1">
            <a:spLocks noChangeArrowheads="1"/>
          </p:cNvSpPr>
          <p:nvPr/>
        </p:nvSpPr>
        <p:spPr bwMode="auto">
          <a:xfrm>
            <a:off x="6842693" y="3613609"/>
            <a:ext cx="1828800" cy="457200"/>
          </a:xfrm>
          <a:prstGeom prst="rect">
            <a:avLst/>
          </a:prstGeom>
          <a:noFill/>
          <a:ln w="9525">
            <a:noFill/>
            <a:miter lim="800000"/>
            <a:headEnd/>
            <a:tailEnd/>
          </a:ln>
        </p:spPr>
        <p:txBody>
          <a:bodyPr>
            <a:spAutoFit/>
          </a:bodyPr>
          <a:lstStyle/>
          <a:p>
            <a:pP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dừa</a:t>
            </a:r>
            <a:endParaRPr lang="en-US" sz="2400" dirty="0">
              <a:solidFill>
                <a:srgbClr val="0070C0"/>
              </a:solidFill>
              <a:latin typeface="UTM Avo" panose="02040603050506020204" pitchFamily="18" charset="0"/>
            </a:endParaRPr>
          </a:p>
        </p:txBody>
      </p:sp>
      <p:sp>
        <p:nvSpPr>
          <p:cNvPr id="19" name="Text Box 28"/>
          <p:cNvSpPr txBox="1">
            <a:spLocks noChangeArrowheads="1"/>
          </p:cNvSpPr>
          <p:nvPr/>
        </p:nvSpPr>
        <p:spPr bwMode="auto">
          <a:xfrm>
            <a:off x="3869448" y="3639487"/>
            <a:ext cx="1905000" cy="457200"/>
          </a:xfrm>
          <a:prstGeom prst="rect">
            <a:avLst/>
          </a:prstGeom>
          <a:noFill/>
          <a:ln w="9525">
            <a:noFill/>
            <a:miter lim="800000"/>
            <a:headEnd/>
            <a:tailEnd/>
          </a:ln>
        </p:spPr>
        <p:txBody>
          <a:bodyPr>
            <a:spAutoFit/>
          </a:bodyPr>
          <a:lstStyle/>
          <a:p>
            <a:pPr algn="ct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bưởi</a:t>
            </a:r>
            <a:endParaRPr lang="en-US" sz="2400" dirty="0">
              <a:solidFill>
                <a:srgbClr val="0070C0"/>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497855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linds(horizontal)">
                                      <p:cBhvr>
                                        <p:cTn id="16" dur="500"/>
                                        <p:tgtEl>
                                          <p:spTgt spid="17"/>
                                        </p:tgtEl>
                                      </p:cBhvr>
                                    </p:animEffect>
                                  </p:childTnLst>
                                </p:cTn>
                              </p:par>
                            </p:childTnLst>
                          </p:cTn>
                        </p:par>
                        <p:par>
                          <p:cTn id="17" fill="hold">
                            <p:stCondLst>
                              <p:cond delay="1000"/>
                            </p:stCondLst>
                            <p:childTnLst>
                              <p:par>
                                <p:cTn id="18" presetID="5" presetClass="entr" presetSubtype="1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heckerboard(across)">
                                      <p:cBhvr>
                                        <p:cTn id="20" dur="500"/>
                                        <p:tgtEl>
                                          <p:spTgt spid="16"/>
                                        </p:tgtEl>
                                      </p:cBhvr>
                                    </p:animEffect>
                                  </p:childTnLst>
                                </p:cTn>
                              </p:par>
                            </p:childTnLst>
                          </p:cTn>
                        </p:par>
                        <p:par>
                          <p:cTn id="21" fill="hold">
                            <p:stCondLst>
                              <p:cond delay="1500"/>
                            </p:stCondLst>
                            <p:childTnLst>
                              <p:par>
                                <p:cTn id="22" presetID="5" presetClass="entr" presetSubtype="10"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checkerboard(across)">
                                      <p:cBhvr>
                                        <p:cTn id="24" dur="500"/>
                                        <p:tgtEl>
                                          <p:spTgt spid="19"/>
                                        </p:tgtEl>
                                      </p:cBhvr>
                                    </p:animEffect>
                                  </p:childTnLst>
                                </p:cTn>
                              </p:par>
                            </p:childTnLst>
                          </p:cTn>
                        </p:par>
                        <p:par>
                          <p:cTn id="25" fill="hold">
                            <p:stCondLst>
                              <p:cond delay="2000"/>
                            </p:stCondLst>
                            <p:childTnLst>
                              <p:par>
                                <p:cTn id="26" presetID="8" presetClass="entr" presetSubtype="16"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diamond(in)">
                                      <p:cBhvr>
                                        <p:cTn id="28" dur="500"/>
                                        <p:tgtEl>
                                          <p:spTgt spid="15"/>
                                        </p:tgtEl>
                                      </p:cBhvr>
                                    </p:animEffect>
                                  </p:childTnLst>
                                </p:cTn>
                              </p:par>
                            </p:childTnLst>
                          </p:cTn>
                        </p:par>
                        <p:par>
                          <p:cTn id="29" fill="hold">
                            <p:stCondLst>
                              <p:cond delay="2500"/>
                            </p:stCondLst>
                            <p:childTnLst>
                              <p:par>
                                <p:cTn id="30" presetID="8" presetClass="entr" presetSubtype="16"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diamond(in)">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200" r="5200"/>
          <a:stretch/>
        </p:blipFill>
        <p:spPr>
          <a:xfrm>
            <a:off x="-36512" y="0"/>
            <a:ext cx="9217024" cy="5143500"/>
          </a:xfrm>
          <a:prstGeom prst="rect">
            <a:avLst/>
          </a:prstGeom>
        </p:spPr>
      </p:pic>
      <p:pic>
        <p:nvPicPr>
          <p:cNvPr id="4"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539552" y="267494"/>
            <a:ext cx="8167883" cy="4602156"/>
          </a:xfrm>
          <a:prstGeom prst="roundRect">
            <a:avLst>
              <a:gd name="adj" fmla="val 8436"/>
            </a:avLst>
          </a:prstGeom>
          <a:solidFill>
            <a:schemeClr val="bg1"/>
          </a:solidFill>
          <a:ln>
            <a:no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 Box 15"/>
          <p:cNvSpPr txBox="1">
            <a:spLocks noChangeArrowheads="1"/>
          </p:cNvSpPr>
          <p:nvPr/>
        </p:nvSpPr>
        <p:spPr bwMode="auto">
          <a:xfrm>
            <a:off x="2547709" y="699542"/>
            <a:ext cx="4142184" cy="707886"/>
          </a:xfrm>
          <a:prstGeom prst="rect">
            <a:avLst/>
          </a:prstGeom>
          <a:noFill/>
          <a:ln w="9525">
            <a:noFill/>
            <a:miter lim="800000"/>
            <a:headEnd/>
            <a:tailEnd/>
          </a:ln>
        </p:spPr>
        <p:txBody>
          <a:bodyPr wrap="square">
            <a:spAutoFit/>
          </a:bodyPr>
          <a:lstStyle/>
          <a:p>
            <a:pPr algn="ctr">
              <a:spcBef>
                <a:spcPct val="50000"/>
              </a:spcBef>
            </a:pPr>
            <a:r>
              <a:rPr lang="en-US" sz="4000" b="1" dirty="0" err="1">
                <a:solidFill>
                  <a:srgbClr val="0070C0"/>
                </a:solidFill>
                <a:latin typeface="UTM Avo" panose="02040603050506020204" pitchFamily="18" charset="0"/>
              </a:rPr>
              <a:t>Cây</a:t>
            </a:r>
            <a:r>
              <a:rPr lang="en-US" sz="4000" b="1" dirty="0">
                <a:solidFill>
                  <a:srgbClr val="0070C0"/>
                </a:solidFill>
                <a:latin typeface="UTM Avo" panose="02040603050506020204" pitchFamily="18" charset="0"/>
              </a:rPr>
              <a:t> </a:t>
            </a:r>
            <a:r>
              <a:rPr lang="en-US" sz="4000" b="1" dirty="0" err="1">
                <a:solidFill>
                  <a:srgbClr val="0070C0"/>
                </a:solidFill>
                <a:latin typeface="UTM Avo" panose="02040603050506020204" pitchFamily="18" charset="0"/>
              </a:rPr>
              <a:t>hoa</a:t>
            </a:r>
            <a:endParaRPr lang="en-US" sz="4000" b="1" dirty="0">
              <a:solidFill>
                <a:srgbClr val="0070C0"/>
              </a:solidFill>
              <a:latin typeface="UTM Avo" panose="02040603050506020204" pitchFamily="18" charset="0"/>
            </a:endParaRPr>
          </a:p>
        </p:txBody>
      </p:sp>
      <p:pic>
        <p:nvPicPr>
          <p:cNvPr id="12" name="Picture 12" descr="ImageView"/>
          <p:cNvPicPr>
            <a:picLocks noChangeAspect="1" noChangeArrowheads="1"/>
          </p:cNvPicPr>
          <p:nvPr/>
        </p:nvPicPr>
        <p:blipFill>
          <a:blip r:embed="rId5"/>
          <a:srcRect/>
          <a:stretch>
            <a:fillRect/>
          </a:stretch>
        </p:blipFill>
        <p:spPr bwMode="auto">
          <a:xfrm>
            <a:off x="6124992" y="1414882"/>
            <a:ext cx="2260125" cy="1961139"/>
          </a:xfrm>
          <a:prstGeom prst="rect">
            <a:avLst/>
          </a:prstGeom>
          <a:ln>
            <a:noFill/>
          </a:ln>
          <a:effectLst>
            <a:softEdge rad="112500"/>
          </a:effectLst>
        </p:spPr>
      </p:pic>
      <p:pic>
        <p:nvPicPr>
          <p:cNvPr id="13" name="Picture 19" descr="48fdaa18_img_1680_resize"/>
          <p:cNvPicPr>
            <a:picLocks noChangeAspect="1" noChangeArrowheads="1"/>
          </p:cNvPicPr>
          <p:nvPr/>
        </p:nvPicPr>
        <p:blipFill>
          <a:blip r:embed="rId6"/>
          <a:srcRect/>
          <a:stretch>
            <a:fillRect/>
          </a:stretch>
        </p:blipFill>
        <p:spPr bwMode="auto">
          <a:xfrm>
            <a:off x="3347864" y="1422138"/>
            <a:ext cx="2660989" cy="1953883"/>
          </a:xfrm>
          <a:prstGeom prst="rect">
            <a:avLst/>
          </a:prstGeom>
          <a:ln>
            <a:noFill/>
          </a:ln>
          <a:effectLst>
            <a:softEdge rad="112500"/>
          </a:effectLst>
        </p:spPr>
      </p:pic>
      <p:pic>
        <p:nvPicPr>
          <p:cNvPr id="20" name="Picture 22" descr="file"/>
          <p:cNvPicPr>
            <a:picLocks noChangeAspect="1" noChangeArrowheads="1"/>
          </p:cNvPicPr>
          <p:nvPr/>
        </p:nvPicPr>
        <p:blipFill>
          <a:blip r:embed="rId7"/>
          <a:srcRect/>
          <a:stretch>
            <a:fillRect/>
          </a:stretch>
        </p:blipFill>
        <p:spPr bwMode="auto">
          <a:xfrm>
            <a:off x="824277" y="1422139"/>
            <a:ext cx="2470849" cy="1995686"/>
          </a:xfrm>
          <a:prstGeom prst="rect">
            <a:avLst/>
          </a:prstGeom>
          <a:ln>
            <a:noFill/>
          </a:ln>
          <a:effectLst>
            <a:softEdge rad="112500"/>
          </a:effectLst>
        </p:spPr>
      </p:pic>
      <p:sp>
        <p:nvSpPr>
          <p:cNvPr id="21" name="Text Box 7"/>
          <p:cNvSpPr txBox="1">
            <a:spLocks noChangeArrowheads="1"/>
          </p:cNvSpPr>
          <p:nvPr/>
        </p:nvSpPr>
        <p:spPr bwMode="auto">
          <a:xfrm>
            <a:off x="893912" y="3376023"/>
            <a:ext cx="2448272" cy="461665"/>
          </a:xfrm>
          <a:prstGeom prst="rect">
            <a:avLst/>
          </a:prstGeom>
          <a:noFill/>
          <a:ln w="9525">
            <a:noFill/>
            <a:miter lim="800000"/>
            <a:headEnd/>
            <a:tailEnd/>
          </a:ln>
        </p:spPr>
        <p:txBody>
          <a:bodyPr wrap="square">
            <a:spAutoFit/>
          </a:bodyPr>
          <a:lstStyle/>
          <a:p>
            <a:pP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hoa</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hồng</a:t>
            </a:r>
            <a:endParaRPr lang="en-US" sz="2400" dirty="0">
              <a:solidFill>
                <a:srgbClr val="0070C0"/>
              </a:solidFill>
              <a:latin typeface="UTM Avo" panose="02040603050506020204" pitchFamily="18" charset="0"/>
            </a:endParaRPr>
          </a:p>
        </p:txBody>
      </p:sp>
      <p:sp>
        <p:nvSpPr>
          <p:cNvPr id="22" name="Text Box 9"/>
          <p:cNvSpPr txBox="1">
            <a:spLocks noChangeArrowheads="1"/>
          </p:cNvSpPr>
          <p:nvPr/>
        </p:nvSpPr>
        <p:spPr bwMode="auto">
          <a:xfrm>
            <a:off x="3493934" y="3376023"/>
            <a:ext cx="2879901" cy="461665"/>
          </a:xfrm>
          <a:prstGeom prst="rect">
            <a:avLst/>
          </a:prstGeom>
          <a:noFill/>
          <a:ln w="9525">
            <a:noFill/>
            <a:miter lim="800000"/>
            <a:headEnd/>
            <a:tailEnd/>
          </a:ln>
        </p:spPr>
        <p:txBody>
          <a:bodyPr wrap="square">
            <a:spAutoFit/>
          </a:bodyPr>
          <a:lstStyle/>
          <a:p>
            <a:pP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hoa</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quỳnh</a:t>
            </a:r>
            <a:endParaRPr lang="en-US" sz="2400" dirty="0">
              <a:solidFill>
                <a:srgbClr val="0070C0"/>
              </a:solidFill>
              <a:latin typeface="UTM Avo" panose="02040603050506020204" pitchFamily="18" charset="0"/>
            </a:endParaRPr>
          </a:p>
        </p:txBody>
      </p:sp>
      <p:sp>
        <p:nvSpPr>
          <p:cNvPr id="23" name="Text Box 20"/>
          <p:cNvSpPr txBox="1">
            <a:spLocks noChangeArrowheads="1"/>
          </p:cNvSpPr>
          <p:nvPr/>
        </p:nvSpPr>
        <p:spPr bwMode="auto">
          <a:xfrm>
            <a:off x="6183322" y="3373566"/>
            <a:ext cx="2362200" cy="457200"/>
          </a:xfrm>
          <a:prstGeom prst="rect">
            <a:avLst/>
          </a:prstGeom>
          <a:noFill/>
          <a:ln w="9525">
            <a:noFill/>
            <a:miter lim="800000"/>
            <a:headEnd/>
            <a:tailEnd/>
          </a:ln>
        </p:spPr>
        <p:txBody>
          <a:bodyPr>
            <a:spAutoFit/>
          </a:bodyPr>
          <a:lstStyle/>
          <a:p>
            <a:pP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mai</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vàng</a:t>
            </a:r>
            <a:endParaRPr lang="en-US" sz="2400" dirty="0">
              <a:solidFill>
                <a:srgbClr val="0070C0"/>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945538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linds(horizontal)">
                                      <p:cBhvr>
                                        <p:cTn id="12" dur="500"/>
                                        <p:tgtEl>
                                          <p:spTgt spid="20"/>
                                        </p:tgtEl>
                                      </p:cBhvr>
                                    </p:animEffec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linds(horizontal)">
                                      <p:cBhvr>
                                        <p:cTn id="16" dur="500"/>
                                        <p:tgtEl>
                                          <p:spTgt spid="21"/>
                                        </p:tgtEl>
                                      </p:cBhvr>
                                    </p:animEffect>
                                  </p:childTnLst>
                                </p:cTn>
                              </p:par>
                            </p:childTnLst>
                          </p:cTn>
                        </p:par>
                        <p:par>
                          <p:cTn id="17" fill="hold">
                            <p:stCondLst>
                              <p:cond delay="1000"/>
                            </p:stCondLst>
                            <p:childTnLst>
                              <p:par>
                                <p:cTn id="18" presetID="4" presetClass="entr" presetSubtype="16"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ox(in)">
                                      <p:cBhvr>
                                        <p:cTn id="20" dur="500"/>
                                        <p:tgtEl>
                                          <p:spTgt spid="13"/>
                                        </p:tgtEl>
                                      </p:cBhvr>
                                    </p:animEffect>
                                  </p:childTnLst>
                                </p:cTn>
                              </p:par>
                            </p:childTnLst>
                          </p:cTn>
                        </p:par>
                        <p:par>
                          <p:cTn id="21" fill="hold">
                            <p:stCondLst>
                              <p:cond delay="1500"/>
                            </p:stCondLst>
                            <p:childTnLst>
                              <p:par>
                                <p:cTn id="22" presetID="4" presetClass="entr" presetSubtype="16"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ox(in)">
                                      <p:cBhvr>
                                        <p:cTn id="24" dur="500"/>
                                        <p:tgtEl>
                                          <p:spTgt spid="22"/>
                                        </p:tgtEl>
                                      </p:cBhvr>
                                    </p:animEffect>
                                  </p:childTnLst>
                                </p:cTn>
                              </p:par>
                            </p:childTnLst>
                          </p:cTn>
                        </p:par>
                        <p:par>
                          <p:cTn id="25" fill="hold">
                            <p:stCondLst>
                              <p:cond delay="2000"/>
                            </p:stCondLst>
                            <p:childTnLst>
                              <p:par>
                                <p:cTn id="26" presetID="8" presetClass="entr" presetSubtype="16"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amond(in)">
                                      <p:cBhvr>
                                        <p:cTn id="28" dur="500"/>
                                        <p:tgtEl>
                                          <p:spTgt spid="12"/>
                                        </p:tgtEl>
                                      </p:cBhvr>
                                    </p:animEffect>
                                  </p:childTnLst>
                                </p:cTn>
                              </p:par>
                            </p:childTnLst>
                          </p:cTn>
                        </p:par>
                        <p:par>
                          <p:cTn id="29" fill="hold">
                            <p:stCondLst>
                              <p:cond delay="2500"/>
                            </p:stCondLst>
                            <p:childTnLst>
                              <p:par>
                                <p:cTn id="30" presetID="8" presetClass="entr" presetSubtype="16"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diamond(in)">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p:bldP spid="22" grpId="0"/>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0.8|0.6"/>
</p:tagLst>
</file>

<file path=ppt/tags/tag10.xml><?xml version="1.0" encoding="utf-8"?>
<p:tagLst xmlns:a="http://schemas.openxmlformats.org/drawingml/2006/main" xmlns:r="http://schemas.openxmlformats.org/officeDocument/2006/relationships" xmlns:p="http://schemas.openxmlformats.org/presentationml/2006/main">
  <p:tag name="TIMING" val="|0.3|0.3|0.4|0.4"/>
</p:tagLst>
</file>

<file path=ppt/tags/tag11.xml><?xml version="1.0" encoding="utf-8"?>
<p:tagLst xmlns:a="http://schemas.openxmlformats.org/drawingml/2006/main" xmlns:r="http://schemas.openxmlformats.org/officeDocument/2006/relationships" xmlns:p="http://schemas.openxmlformats.org/presentationml/2006/main">
  <p:tag name="TIMING" val="|0.3|0.3|0.4|0.4"/>
</p:tagLst>
</file>

<file path=ppt/tags/tag12.xml><?xml version="1.0" encoding="utf-8"?>
<p:tagLst xmlns:a="http://schemas.openxmlformats.org/drawingml/2006/main" xmlns:r="http://schemas.openxmlformats.org/officeDocument/2006/relationships" xmlns:p="http://schemas.openxmlformats.org/presentationml/2006/main">
  <p:tag name="TIMING" val="|0.3|0.3|0.4|0.4"/>
</p:tagLst>
</file>

<file path=ppt/tags/tag13.xml><?xml version="1.0" encoding="utf-8"?>
<p:tagLst xmlns:a="http://schemas.openxmlformats.org/drawingml/2006/main" xmlns:r="http://schemas.openxmlformats.org/officeDocument/2006/relationships" xmlns:p="http://schemas.openxmlformats.org/presentationml/2006/main">
  <p:tag name="TIMING" val="|0.4"/>
</p:tagLst>
</file>

<file path=ppt/tags/tag14.xml><?xml version="1.0" encoding="utf-8"?>
<p:tagLst xmlns:a="http://schemas.openxmlformats.org/drawingml/2006/main" xmlns:r="http://schemas.openxmlformats.org/officeDocument/2006/relationships" xmlns:p="http://schemas.openxmlformats.org/presentationml/2006/main">
  <p:tag name="TIMING" val="|0.6|0.6"/>
</p:tagLst>
</file>

<file path=ppt/tags/tag15.xml><?xml version="1.0" encoding="utf-8"?>
<p:tagLst xmlns:a="http://schemas.openxmlformats.org/drawingml/2006/main" xmlns:r="http://schemas.openxmlformats.org/officeDocument/2006/relationships" xmlns:p="http://schemas.openxmlformats.org/presentationml/2006/main">
  <p:tag name="TIMING" val="|0.3|0.7|0.7"/>
</p:tagLst>
</file>

<file path=ppt/tags/tag2.xml><?xml version="1.0" encoding="utf-8"?>
<p:tagLst xmlns:a="http://schemas.openxmlformats.org/drawingml/2006/main" xmlns:r="http://schemas.openxmlformats.org/officeDocument/2006/relationships" xmlns:p="http://schemas.openxmlformats.org/presentationml/2006/main">
  <p:tag name="TIMING" val="|0.4"/>
</p:tagLst>
</file>

<file path=ppt/tags/tag3.xml><?xml version="1.0" encoding="utf-8"?>
<p:tagLst xmlns:a="http://schemas.openxmlformats.org/drawingml/2006/main" xmlns:r="http://schemas.openxmlformats.org/officeDocument/2006/relationships" xmlns:p="http://schemas.openxmlformats.org/presentationml/2006/main">
  <p:tag name="TIMING" val="|0.4|0.4"/>
</p:tagLst>
</file>

<file path=ppt/tags/tag4.xml><?xml version="1.0" encoding="utf-8"?>
<p:tagLst xmlns:a="http://schemas.openxmlformats.org/drawingml/2006/main" xmlns:r="http://schemas.openxmlformats.org/officeDocument/2006/relationships" xmlns:p="http://schemas.openxmlformats.org/presentationml/2006/main">
  <p:tag name="TIMING" val="|0|0.8|0.6"/>
</p:tagLst>
</file>

<file path=ppt/tags/tag5.xml><?xml version="1.0" encoding="utf-8"?>
<p:tagLst xmlns:a="http://schemas.openxmlformats.org/drawingml/2006/main" xmlns:r="http://schemas.openxmlformats.org/officeDocument/2006/relationships" xmlns:p="http://schemas.openxmlformats.org/presentationml/2006/main">
  <p:tag name="TIMING" val="|0.4"/>
</p:tagLst>
</file>

<file path=ppt/tags/tag6.xml><?xml version="1.0" encoding="utf-8"?>
<p:tagLst xmlns:a="http://schemas.openxmlformats.org/drawingml/2006/main" xmlns:r="http://schemas.openxmlformats.org/officeDocument/2006/relationships" xmlns:p="http://schemas.openxmlformats.org/presentationml/2006/main">
  <p:tag name="TIMING" val="|0.3|0.3"/>
</p:tagLst>
</file>

<file path=ppt/tags/tag7.xml><?xml version="1.0" encoding="utf-8"?>
<p:tagLst xmlns:a="http://schemas.openxmlformats.org/drawingml/2006/main" xmlns:r="http://schemas.openxmlformats.org/officeDocument/2006/relationships" xmlns:p="http://schemas.openxmlformats.org/presentationml/2006/main">
  <p:tag name="TIMING" val="|0.3|0.3"/>
</p:tagLst>
</file>

<file path=ppt/tags/tag8.xml><?xml version="1.0" encoding="utf-8"?>
<p:tagLst xmlns:a="http://schemas.openxmlformats.org/drawingml/2006/main" xmlns:r="http://schemas.openxmlformats.org/officeDocument/2006/relationships" xmlns:p="http://schemas.openxmlformats.org/presentationml/2006/main">
  <p:tag name="TIMING" val="|0.3|0.3"/>
</p:tagLst>
</file>

<file path=ppt/tags/tag9.xml><?xml version="1.0" encoding="utf-8"?>
<p:tagLst xmlns:a="http://schemas.openxmlformats.org/drawingml/2006/main" xmlns:r="http://schemas.openxmlformats.org/officeDocument/2006/relationships" xmlns:p="http://schemas.openxmlformats.org/presentationml/2006/main">
  <p:tag name="TIMING" val="|0.3|0.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722</TotalTime>
  <Words>515</Words>
  <Application>Microsoft Office PowerPoint</Application>
  <PresentationFormat>Trình chiếu Trên màn hình (16:9)</PresentationFormat>
  <Paragraphs>67</Paragraphs>
  <Slides>15</Slides>
  <Notes>0</Notes>
  <HiddenSlides>0</HiddenSlides>
  <MMClips>0</MMClips>
  <ScaleCrop>false</ScaleCrop>
  <HeadingPairs>
    <vt:vector size="6" baseType="variant">
      <vt:variant>
        <vt:lpstr>Phông được Dùng</vt:lpstr>
      </vt:variant>
      <vt:variant>
        <vt:i4>10</vt:i4>
      </vt:variant>
      <vt:variant>
        <vt:lpstr>Chủ đề</vt:lpstr>
      </vt:variant>
      <vt:variant>
        <vt:i4>1</vt:i4>
      </vt:variant>
      <vt:variant>
        <vt:lpstr>Tiêu đề Bản chiếu</vt:lpstr>
      </vt:variant>
      <vt:variant>
        <vt:i4>15</vt:i4>
      </vt:variant>
    </vt:vector>
  </HeadingPairs>
  <TitlesOfParts>
    <vt:vector size="26" baseType="lpstr">
      <vt:lpstr>UTM Avo</vt:lpstr>
      <vt:lpstr>UTM Colossalis</vt:lpstr>
      <vt:lpstr>Calibri</vt:lpstr>
      <vt:lpstr>UTM Kabel KT</vt:lpstr>
      <vt:lpstr>UTM Aquarelle</vt:lpstr>
      <vt:lpstr>Times New Roman</vt:lpstr>
      <vt:lpstr>等线</vt:lpstr>
      <vt:lpstr>Wingdings</vt:lpstr>
      <vt:lpstr>HP001 4 hàng</vt:lpstr>
      <vt:lpstr>Arial</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VIETBAO</cp:keywords>
  <cp:lastModifiedBy>Hồ Thị Hồng Linh</cp:lastModifiedBy>
  <cp:revision>56</cp:revision>
  <dcterms:created xsi:type="dcterms:W3CDTF">2021-03-28T05:39:33Z</dcterms:created>
  <dcterms:modified xsi:type="dcterms:W3CDTF">2022-03-12T17:34:33Z</dcterms:modified>
  <cp:version>R12</cp:version>
</cp:coreProperties>
</file>